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Lst>
  <p:notesMasterIdLst>
    <p:notesMasterId r:id="rId50"/>
  </p:notesMasterIdLst>
  <p:sldIdLst>
    <p:sldId id="256" r:id="rId2"/>
    <p:sldId id="257" r:id="rId3"/>
    <p:sldId id="258" r:id="rId4"/>
    <p:sldId id="259" r:id="rId5"/>
    <p:sldId id="262" r:id="rId6"/>
    <p:sldId id="261" r:id="rId7"/>
    <p:sldId id="260" r:id="rId8"/>
    <p:sldId id="263" r:id="rId9"/>
    <p:sldId id="320" r:id="rId10"/>
    <p:sldId id="268" r:id="rId11"/>
    <p:sldId id="276" r:id="rId12"/>
    <p:sldId id="321" r:id="rId13"/>
    <p:sldId id="322" r:id="rId14"/>
    <p:sldId id="323" r:id="rId15"/>
    <p:sldId id="277" r:id="rId16"/>
    <p:sldId id="324" r:id="rId17"/>
    <p:sldId id="325" r:id="rId18"/>
    <p:sldId id="326" r:id="rId19"/>
    <p:sldId id="327" r:id="rId20"/>
    <p:sldId id="328" r:id="rId21"/>
    <p:sldId id="329" r:id="rId22"/>
    <p:sldId id="330" r:id="rId23"/>
    <p:sldId id="331" r:id="rId24"/>
    <p:sldId id="332" r:id="rId25"/>
    <p:sldId id="278" r:id="rId26"/>
    <p:sldId id="279" r:id="rId27"/>
    <p:sldId id="280" r:id="rId28"/>
    <p:sldId id="281" r:id="rId29"/>
    <p:sldId id="282" r:id="rId30"/>
    <p:sldId id="283" r:id="rId31"/>
    <p:sldId id="333" r:id="rId32"/>
    <p:sldId id="334" r:id="rId33"/>
    <p:sldId id="335" r:id="rId34"/>
    <p:sldId id="339" r:id="rId35"/>
    <p:sldId id="340" r:id="rId36"/>
    <p:sldId id="341" r:id="rId37"/>
    <p:sldId id="342" r:id="rId38"/>
    <p:sldId id="344" r:id="rId39"/>
    <p:sldId id="343" r:id="rId40"/>
    <p:sldId id="345" r:id="rId41"/>
    <p:sldId id="346" r:id="rId42"/>
    <p:sldId id="347" r:id="rId43"/>
    <p:sldId id="348" r:id="rId44"/>
    <p:sldId id="349" r:id="rId45"/>
    <p:sldId id="351" r:id="rId46"/>
    <p:sldId id="350" r:id="rId47"/>
    <p:sldId id="352" r:id="rId48"/>
    <p:sldId id="338" r:id="rId49"/>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606" autoAdjust="0"/>
  </p:normalViewPr>
  <p:slideViewPr>
    <p:cSldViewPr>
      <p:cViewPr varScale="1">
        <p:scale>
          <a:sx n="66" d="100"/>
          <a:sy n="66" d="100"/>
        </p:scale>
        <p:origin x="-876" y="-90"/>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49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281488" y="0"/>
            <a:ext cx="3276600" cy="534988"/>
          </a:xfrm>
          <a:prstGeom prst="rect">
            <a:avLst/>
          </a:prstGeom>
        </p:spPr>
        <p:txBody>
          <a:bodyPr vert="horz" lIns="91440" tIns="45720" rIns="91440" bIns="45720" rtlCol="0"/>
          <a:lstStyle>
            <a:lvl1pPr algn="r">
              <a:defRPr sz="1200"/>
            </a:lvl1pPr>
          </a:lstStyle>
          <a:p>
            <a:fld id="{82E5B36B-3DB3-40E5-B4A4-20AA10BB0A4F}" type="datetimeFigureOut">
              <a:rPr lang="en-US" smtClean="0"/>
              <a:pPr/>
              <a:t>4/2/2019</a:t>
            </a:fld>
            <a:endParaRPr lang="en-US"/>
          </a:p>
        </p:txBody>
      </p:sp>
      <p:sp>
        <p:nvSpPr>
          <p:cNvPr id="4" name="Slide Image Placeholder 3"/>
          <p:cNvSpPr>
            <a:spLocks noGrp="1" noRot="1" noChangeAspect="1"/>
          </p:cNvSpPr>
          <p:nvPr>
            <p:ph type="sldImg" idx="2"/>
          </p:nvPr>
        </p:nvSpPr>
        <p:spPr>
          <a:xfrm>
            <a:off x="215900" y="801688"/>
            <a:ext cx="7127875" cy="40100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55650" y="5078413"/>
            <a:ext cx="6048375" cy="481171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10155238"/>
            <a:ext cx="3276600" cy="5349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281488" y="10155238"/>
            <a:ext cx="3276600" cy="534987"/>
          </a:xfrm>
          <a:prstGeom prst="rect">
            <a:avLst/>
          </a:prstGeom>
        </p:spPr>
        <p:txBody>
          <a:bodyPr vert="horz" lIns="91440" tIns="45720" rIns="91440" bIns="45720" rtlCol="0" anchor="b"/>
          <a:lstStyle>
            <a:lvl1pPr algn="r">
              <a:defRPr sz="1200"/>
            </a:lvl1pPr>
          </a:lstStyle>
          <a:p>
            <a:fld id="{8A8245E5-6358-4B16-A473-95BDDA120084}" type="slidenum">
              <a:rPr lang="en-US" smtClean="0"/>
              <a:pPr/>
              <a:t>‹#›</a:t>
            </a:fld>
            <a:endParaRPr lang="en-US"/>
          </a:p>
        </p:txBody>
      </p:sp>
    </p:spTree>
    <p:extLst>
      <p:ext uri="{BB962C8B-B14F-4D97-AF65-F5344CB8AC3E}">
        <p14:creationId xmlns:p14="http://schemas.microsoft.com/office/powerpoint/2010/main" val="39861168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44</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45</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47</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6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6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6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7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7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7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7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7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7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7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7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7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45"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4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4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5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5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5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5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5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6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6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6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6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CustomShape 1"/>
          <p:cNvSpPr/>
          <p:nvPr/>
        </p:nvSpPr>
        <p:spPr>
          <a:xfrm>
            <a:off x="0" y="0"/>
            <a:ext cx="182160" cy="685728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41" name="CustomShape 2"/>
          <p:cNvSpPr/>
          <p:nvPr/>
        </p:nvSpPr>
        <p:spPr>
          <a:xfrm flipV="1">
            <a:off x="-4320" y="-299880"/>
            <a:ext cx="1587960" cy="506520"/>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42" name="PlaceHolder 3"/>
          <p:cNvSpPr>
            <a:spLocks noGrp="1"/>
          </p:cNvSpPr>
          <p:nvPr>
            <p:ph type="title"/>
          </p:nvPr>
        </p:nvSpPr>
        <p:spPr>
          <a:xfrm>
            <a:off x="609480" y="273600"/>
            <a:ext cx="10972440" cy="1144800"/>
          </a:xfrm>
          <a:prstGeom prst="rect">
            <a:avLst/>
          </a:prstGeom>
        </p:spPr>
        <p:txBody>
          <a:bodyPr lIns="0" tIns="0" rIns="0" bIns="0" anchor="ctr"/>
          <a:lstStyle/>
          <a:p>
            <a:pPr algn="ctr"/>
            <a:r>
              <a:rPr lang="en-IN" sz="4400" b="0" strike="noStrike" spc="-1">
                <a:latin typeface="Arial"/>
              </a:rPr>
              <a:t>Click to edit the title text format</a:t>
            </a:r>
          </a:p>
        </p:txBody>
      </p:sp>
      <p:sp>
        <p:nvSpPr>
          <p:cNvPr id="43" name="PlaceHolder 4"/>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066800"/>
            <a:ext cx="7620000" cy="408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90600" y="457200"/>
            <a:ext cx="10134600" cy="7294305"/>
          </a:xfrm>
          <a:prstGeom prst="rect">
            <a:avLst/>
          </a:prstGeom>
          <a:noFill/>
        </p:spPr>
        <p:txBody>
          <a:bodyPr wrap="square" rtlCol="0">
            <a:spAutoFit/>
          </a:bodyPr>
          <a:lstStyle/>
          <a:p>
            <a:pPr algn="just"/>
            <a:r>
              <a:rPr lang="en-US" sz="3600" b="1" dirty="0"/>
              <a:t>Recommender System </a:t>
            </a:r>
            <a:r>
              <a:rPr lang="en-US" sz="3600" b="1" dirty="0" smtClean="0"/>
              <a:t>Functioning</a:t>
            </a:r>
          </a:p>
          <a:p>
            <a:pPr algn="just"/>
            <a:endParaRPr lang="en-US" sz="2000" b="1" dirty="0" smtClean="0"/>
          </a:p>
          <a:p>
            <a:pPr algn="just"/>
            <a:r>
              <a:rPr lang="en-US" sz="2000" b="1" dirty="0" smtClean="0">
                <a:solidFill>
                  <a:schemeClr val="accent3">
                    <a:lumMod val="60000"/>
                    <a:lumOff val="40000"/>
                  </a:schemeClr>
                </a:solidFill>
              </a:rPr>
              <a:t>How </a:t>
            </a:r>
            <a:r>
              <a:rPr lang="en-US" sz="2000" b="1" dirty="0">
                <a:solidFill>
                  <a:schemeClr val="accent3">
                    <a:lumMod val="60000"/>
                    <a:lumOff val="40000"/>
                  </a:schemeClr>
                </a:solidFill>
              </a:rPr>
              <a:t>do we provide data for Recommender System?</a:t>
            </a:r>
          </a:p>
          <a:p>
            <a:pPr algn="just"/>
            <a:r>
              <a:rPr lang="en-US" dirty="0"/>
              <a:t>Data can be provided in a variety of ways. There are 2 particularly important methods </a:t>
            </a:r>
            <a:r>
              <a:rPr lang="en-US" dirty="0" err="1"/>
              <a:t>i.e</a:t>
            </a:r>
            <a:r>
              <a:rPr lang="en-US" dirty="0"/>
              <a:t> explicit and implicit rating</a:t>
            </a:r>
            <a:r>
              <a:rPr lang="en-US" dirty="0" smtClean="0"/>
              <a:t>.</a:t>
            </a:r>
          </a:p>
          <a:p>
            <a:pPr algn="just"/>
            <a:endParaRPr lang="en-US" dirty="0"/>
          </a:p>
          <a:p>
            <a:pPr algn="just"/>
            <a:r>
              <a:rPr lang="en-US" b="1" dirty="0"/>
              <a:t>Explicit Ratings</a:t>
            </a:r>
          </a:p>
          <a:p>
            <a:pPr algn="just"/>
            <a:r>
              <a:rPr lang="en-US" dirty="0"/>
              <a:t>Ratings provided by user </a:t>
            </a:r>
            <a:r>
              <a:rPr lang="en-US" dirty="0" err="1"/>
              <a:t>i.e</a:t>
            </a:r>
            <a:r>
              <a:rPr lang="en-US" dirty="0"/>
              <a:t> they give their opinion on the product or service are called explicit ratings. They infer the user’s preference. Ratings are hard to get as the user’s </a:t>
            </a:r>
            <a:r>
              <a:rPr lang="en-US" dirty="0" smtClean="0"/>
              <a:t>seldom rate products. </a:t>
            </a:r>
          </a:p>
          <a:p>
            <a:pPr algn="just"/>
            <a:r>
              <a:rPr lang="en-US" dirty="0" err="1" smtClean="0"/>
              <a:t>eg</a:t>
            </a:r>
            <a:r>
              <a:rPr lang="en-US" dirty="0"/>
              <a:t>: Star Ratings, Reviews, Feedback, Likes, </a:t>
            </a:r>
            <a:r>
              <a:rPr lang="en-US" dirty="0" smtClean="0"/>
              <a:t>Following</a:t>
            </a:r>
          </a:p>
          <a:p>
            <a:pPr algn="just"/>
            <a:endParaRPr lang="en-US" dirty="0"/>
          </a:p>
          <a:p>
            <a:pPr algn="just"/>
            <a:r>
              <a:rPr lang="en-US" b="1" dirty="0"/>
              <a:t>Implicit Ratings</a:t>
            </a:r>
          </a:p>
          <a:p>
            <a:pPr algn="just"/>
            <a:r>
              <a:rPr lang="en-US" dirty="0"/>
              <a:t>Ratings provided by the user on interaction with the item is called implicit ratings. They infer user’s behavior and is easy to get as users are subconsciously clicking and is user’s natural behavior towards services.</a:t>
            </a:r>
          </a:p>
          <a:p>
            <a:pPr algn="just"/>
            <a:r>
              <a:rPr lang="en-US" dirty="0" err="1"/>
              <a:t>eg</a:t>
            </a:r>
            <a:r>
              <a:rPr lang="en-US" dirty="0"/>
              <a:t>: Clicks, Views, Purchases.</a:t>
            </a:r>
          </a:p>
          <a:p>
            <a:pPr algn="just"/>
            <a:r>
              <a:rPr lang="en-US" b="1" dirty="0"/>
              <a:t>Note: </a:t>
            </a:r>
            <a:r>
              <a:rPr lang="en-US" dirty="0"/>
              <a:t>Views and Purchases can be a better entity to recommend as you have spent time and money on it which is most crucial for a user. </a:t>
            </a:r>
            <a:endParaRPr lang="en-US" dirty="0" smtClean="0"/>
          </a:p>
          <a:p>
            <a:pPr algn="just"/>
            <a:r>
              <a:rPr lang="en-US" b="1" dirty="0" smtClean="0"/>
              <a:t>Amazon </a:t>
            </a:r>
            <a:r>
              <a:rPr lang="en-US" b="1" dirty="0"/>
              <a:t>has your purchase data. </a:t>
            </a:r>
            <a:r>
              <a:rPr lang="en-US" b="1" dirty="0" err="1"/>
              <a:t>Youtube</a:t>
            </a:r>
            <a:r>
              <a:rPr lang="en-US" b="1" dirty="0"/>
              <a:t> has your viewing data.</a:t>
            </a:r>
          </a:p>
          <a:p>
            <a:pPr algn="just"/>
            <a:endParaRPr lang="en-US" dirty="0"/>
          </a:p>
          <a:p>
            <a:pPr algn="just"/>
            <a:r>
              <a:rPr lang="en-US" sz="4000" b="1" dirty="0" smtClean="0"/>
              <a:t> </a:t>
            </a:r>
            <a:endParaRPr lang="en-US" sz="2800" b="1" dirty="0" smtClean="0"/>
          </a:p>
          <a:p>
            <a:pPr algn="just"/>
            <a:endParaRPr lang="en-US" sz="2800" i="1" dirty="0" smtClean="0"/>
          </a:p>
        </p:txBody>
      </p:sp>
      <p:sp>
        <p:nvSpPr>
          <p:cNvPr id="7"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8200" y="457200"/>
            <a:ext cx="9220200" cy="3908762"/>
          </a:xfrm>
          <a:prstGeom prst="rect">
            <a:avLst/>
          </a:prstGeom>
          <a:noFill/>
        </p:spPr>
        <p:txBody>
          <a:bodyPr wrap="square" rtlCol="0">
            <a:spAutoFit/>
          </a:bodyPr>
          <a:lstStyle/>
          <a:p>
            <a:r>
              <a:rPr lang="en-US" sz="2800" b="1" dirty="0"/>
              <a:t>Product Similarity(Item-Item Filtering</a:t>
            </a:r>
            <a:r>
              <a:rPr lang="en-US" sz="2800" b="1" dirty="0" smtClean="0"/>
              <a:t>)</a:t>
            </a:r>
          </a:p>
          <a:p>
            <a:endParaRPr lang="en-US" sz="2800" b="1" dirty="0"/>
          </a:p>
          <a:p>
            <a:pPr algn="just"/>
            <a:r>
              <a:rPr lang="en-US" sz="1600" dirty="0"/>
              <a:t>The most useful system for suggesting user a product by how much the user would like the product. If the user is browsing or searching for a particular product, they can be shown similar products</a:t>
            </a:r>
            <a:r>
              <a:rPr lang="en-US" sz="1600" dirty="0" smtClean="0"/>
              <a:t>.</a:t>
            </a:r>
          </a:p>
          <a:p>
            <a:pPr algn="just"/>
            <a:endParaRPr lang="en-US" sz="1600" dirty="0"/>
          </a:p>
          <a:p>
            <a:pPr algn="just"/>
            <a:r>
              <a:rPr lang="en-US" sz="1600" dirty="0" smtClean="0"/>
              <a:t>Users </a:t>
            </a:r>
            <a:r>
              <a:rPr lang="en-US" sz="1600" dirty="0"/>
              <a:t>often expect to </a:t>
            </a:r>
            <a:r>
              <a:rPr lang="en-US" sz="1600" dirty="0" smtClean="0"/>
              <a:t>buy products </a:t>
            </a:r>
            <a:r>
              <a:rPr lang="en-US" sz="1600" dirty="0"/>
              <a:t>they want quickly and move on if they have a hard time finding the relevant product. When the user clicks on one product we can give another product which is similar or If the user buys the product we can email the user advertisement or coupons based on a similar product. </a:t>
            </a:r>
            <a:endParaRPr lang="en-US" sz="1600" dirty="0" smtClean="0"/>
          </a:p>
          <a:p>
            <a:pPr algn="just"/>
            <a:endParaRPr lang="en-US" sz="1600" dirty="0"/>
          </a:p>
          <a:p>
            <a:pPr algn="just"/>
            <a:r>
              <a:rPr lang="en-US" sz="1600" dirty="0" smtClean="0"/>
              <a:t>Product </a:t>
            </a:r>
            <a:r>
              <a:rPr lang="en-US" sz="1600" dirty="0"/>
              <a:t>similarity is particularly useful when we don’t know much of the user yet we can recommend user based on the product their viewing.</a:t>
            </a:r>
          </a:p>
          <a:p>
            <a:endParaRPr lang="en-US" sz="1600" b="1" dirty="0" smtClean="0"/>
          </a:p>
          <a:p>
            <a:endParaRPr lang="en-US" sz="1600" dirty="0"/>
          </a:p>
        </p:txBody>
      </p:sp>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7170" name="Picture 2" descr="https://cdn-images-1.medium.com/max/800/1*NsxUQvoZvx1hxbEQ5DbfH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4191000"/>
            <a:ext cx="7620000" cy="19907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8200" y="457200"/>
            <a:ext cx="8267268" cy="1938992"/>
          </a:xfrm>
          <a:prstGeom prst="rect">
            <a:avLst/>
          </a:prstGeom>
          <a:noFill/>
        </p:spPr>
        <p:txBody>
          <a:bodyPr wrap="square" rtlCol="0">
            <a:spAutoFit/>
          </a:bodyPr>
          <a:lstStyle/>
          <a:p>
            <a:r>
              <a:rPr lang="en-US" sz="2800" b="1" dirty="0"/>
              <a:t>User Similarity(User-User Filtering</a:t>
            </a:r>
            <a:r>
              <a:rPr lang="en-US" sz="2800" b="1" dirty="0" smtClean="0"/>
              <a:t>)</a:t>
            </a:r>
          </a:p>
          <a:p>
            <a:endParaRPr lang="en-US" sz="2800" b="1" dirty="0"/>
          </a:p>
          <a:p>
            <a:r>
              <a:rPr lang="en-US" sz="1600" dirty="0"/>
              <a:t>User similarity is for checking the difference between the similarity between 2 users. If 2 users have similar </a:t>
            </a:r>
            <a:r>
              <a:rPr lang="en-US" sz="1600" dirty="0"/>
              <a:t>preferences for a product we can assume they have similar interest. It’s like a friend recommending</a:t>
            </a:r>
            <a:r>
              <a:rPr lang="en-US" sz="1600" dirty="0"/>
              <a:t> </a:t>
            </a:r>
            <a:r>
              <a:rPr lang="en-US" sz="1600" dirty="0"/>
              <a:t>a product.</a:t>
            </a:r>
          </a:p>
          <a:p>
            <a:endParaRPr lang="en-US" sz="1600" dirty="0"/>
          </a:p>
        </p:txBody>
      </p:sp>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8194" name="Picture 2" descr="https://cdn-images-1.medium.com/max/800/1*lN4pAo1y9706V3GntbGJG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1981200"/>
            <a:ext cx="5561736" cy="3045051"/>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s://cdn-images-1.medium.com/max/800/1*ANcf8r4hJXvkBZPzGU5Oz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914" y="4114800"/>
            <a:ext cx="7620000" cy="2228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5037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8200" y="381000"/>
            <a:ext cx="10591800" cy="5386090"/>
          </a:xfrm>
          <a:prstGeom prst="rect">
            <a:avLst/>
          </a:prstGeom>
          <a:noFill/>
        </p:spPr>
        <p:txBody>
          <a:bodyPr wrap="square" rtlCol="0">
            <a:spAutoFit/>
          </a:bodyPr>
          <a:lstStyle/>
          <a:p>
            <a:r>
              <a:rPr lang="en-US" sz="2800" b="1" dirty="0" smtClean="0"/>
              <a:t>Problem with User Similarity</a:t>
            </a:r>
          </a:p>
          <a:p>
            <a:endParaRPr lang="en-US" sz="2800" b="1" dirty="0"/>
          </a:p>
          <a:p>
            <a:r>
              <a:rPr lang="en-US" sz="1600" dirty="0"/>
              <a:t>User Similarity </a:t>
            </a:r>
            <a:r>
              <a:rPr lang="en-US" sz="1600" dirty="0" smtClean="0"/>
              <a:t>requires </a:t>
            </a:r>
            <a:r>
              <a:rPr lang="en-US" sz="1600" dirty="0"/>
              <a:t>all the user data to suggest products. It’s called a </a:t>
            </a:r>
            <a:r>
              <a:rPr lang="en-US" sz="1600" b="1" dirty="0"/>
              <a:t>cold start problem</a:t>
            </a:r>
            <a:r>
              <a:rPr lang="en-US" sz="1600" dirty="0"/>
              <a:t> where to start recommending it requires previous data of users. </a:t>
            </a:r>
            <a:endParaRPr lang="en-US" sz="1600" dirty="0" smtClean="0"/>
          </a:p>
          <a:p>
            <a:endParaRPr lang="en-US" sz="1600" dirty="0"/>
          </a:p>
          <a:p>
            <a:r>
              <a:rPr lang="en-US" sz="1600" dirty="0" smtClean="0"/>
              <a:t>A </a:t>
            </a:r>
            <a:r>
              <a:rPr lang="en-US" sz="1600" b="1" dirty="0"/>
              <a:t>newly launched e-commerce </a:t>
            </a:r>
            <a:r>
              <a:rPr lang="en-US" sz="1600" b="1" dirty="0" smtClean="0"/>
              <a:t>website and a new user on website </a:t>
            </a:r>
            <a:r>
              <a:rPr lang="en-US" sz="1600" dirty="0"/>
              <a:t>requiring to suggest product suffers from a cold-start problem as it doesn’t have </a:t>
            </a:r>
            <a:r>
              <a:rPr lang="en-US" sz="1600" dirty="0"/>
              <a:t>a large number of users. </a:t>
            </a:r>
            <a:endParaRPr lang="en-US" sz="1600" dirty="0" smtClean="0"/>
          </a:p>
          <a:p>
            <a:endParaRPr lang="en-US" sz="1600" dirty="0"/>
          </a:p>
          <a:p>
            <a:r>
              <a:rPr lang="en-US" sz="1600" dirty="0" smtClean="0"/>
              <a:t>Product </a:t>
            </a:r>
            <a:r>
              <a:rPr lang="en-US" sz="1600" dirty="0"/>
              <a:t>Similarity doesn’t fall into this problem as they require only product information</a:t>
            </a:r>
            <a:r>
              <a:rPr lang="en-US" sz="1600" dirty="0" smtClean="0"/>
              <a:t>.</a:t>
            </a:r>
          </a:p>
          <a:p>
            <a:endParaRPr lang="en-US" sz="1600" dirty="0"/>
          </a:p>
          <a:p>
            <a:r>
              <a:rPr lang="en-US" sz="1600" b="1" dirty="0" smtClean="0"/>
              <a:t>What can be done:</a:t>
            </a:r>
          </a:p>
          <a:p>
            <a:endParaRPr lang="en-US" sz="1600" dirty="0" smtClean="0"/>
          </a:p>
          <a:p>
            <a:pPr marL="285750" indent="-285750">
              <a:buFont typeface="Arial" pitchFamily="34" charset="0"/>
              <a:buChar char="•"/>
            </a:pPr>
            <a:r>
              <a:rPr lang="en-US" sz="1600" dirty="0"/>
              <a:t>One possible solution could be </a:t>
            </a:r>
            <a:r>
              <a:rPr lang="en-US" sz="1600" b="1" dirty="0"/>
              <a:t>to recommend the best selling products</a:t>
            </a:r>
            <a:r>
              <a:rPr lang="en-US" sz="1600" dirty="0"/>
              <a:t>, i.e. the products which are high in demand. </a:t>
            </a:r>
            <a:endParaRPr lang="en-US" sz="1600" dirty="0" smtClean="0"/>
          </a:p>
          <a:p>
            <a:pPr marL="285750" indent="-285750">
              <a:buFont typeface="Arial" pitchFamily="34" charset="0"/>
              <a:buChar char="•"/>
            </a:pPr>
            <a:r>
              <a:rPr lang="en-US" sz="1600" dirty="0" smtClean="0"/>
              <a:t>Another </a:t>
            </a:r>
            <a:r>
              <a:rPr lang="en-US" sz="1600" dirty="0"/>
              <a:t>possible solution could be to</a:t>
            </a:r>
            <a:r>
              <a:rPr lang="en-US" sz="1600" b="1" i="1" dirty="0"/>
              <a:t> recommend the products which would bring the maximum profit to the business</a:t>
            </a:r>
            <a:r>
              <a:rPr lang="en-US" sz="1600" b="1" i="1" dirty="0" smtClean="0"/>
              <a:t>.</a:t>
            </a:r>
            <a:endParaRPr lang="en-US" sz="1600" dirty="0" smtClean="0"/>
          </a:p>
          <a:p>
            <a:pPr marL="285750" indent="-285750">
              <a:buFont typeface="Arial" pitchFamily="34" charset="0"/>
              <a:buChar char="•"/>
            </a:pPr>
            <a:r>
              <a:rPr lang="en-US" sz="1600" dirty="0" smtClean="0"/>
              <a:t>Take user’s </a:t>
            </a:r>
            <a:r>
              <a:rPr lang="en-US" sz="1600" dirty="0"/>
              <a:t>preference. Netflix avoids this problem by asking the user’s their likes while starting a new subscription</a:t>
            </a:r>
            <a:r>
              <a:rPr lang="en-US" sz="1600" dirty="0" smtClean="0"/>
              <a:t>.</a:t>
            </a:r>
          </a:p>
          <a:p>
            <a:endParaRPr lang="en-US" sz="1600" dirty="0"/>
          </a:p>
          <a:p>
            <a:endParaRPr lang="en-US" sz="1600" dirty="0"/>
          </a:p>
        </p:txBody>
      </p:sp>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extLst>
      <p:ext uri="{BB962C8B-B14F-4D97-AF65-F5344CB8AC3E}">
        <p14:creationId xmlns:p14="http://schemas.microsoft.com/office/powerpoint/2010/main" val="2891267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10242" name="Picture 2" descr="https://cdn-images-1.medium.com/max/800/1*7QeSmvCOpIycwzGgs2Rro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533400"/>
            <a:ext cx="6962775" cy="521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044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5" name="TextBox 4"/>
          <p:cNvSpPr txBox="1"/>
          <p:nvPr/>
        </p:nvSpPr>
        <p:spPr>
          <a:xfrm>
            <a:off x="1371600" y="609600"/>
            <a:ext cx="9448800" cy="4585871"/>
          </a:xfrm>
          <a:prstGeom prst="rect">
            <a:avLst/>
          </a:prstGeom>
          <a:noFill/>
        </p:spPr>
        <p:txBody>
          <a:bodyPr wrap="square" rtlCol="0">
            <a:spAutoFit/>
          </a:bodyPr>
          <a:lstStyle/>
          <a:p>
            <a:pPr algn="just"/>
            <a:r>
              <a:rPr lang="en-US" sz="2400" b="1" dirty="0"/>
              <a:t>Similarity </a:t>
            </a:r>
            <a:r>
              <a:rPr lang="en-US" sz="2400" b="1" dirty="0" smtClean="0"/>
              <a:t>Measures</a:t>
            </a:r>
          </a:p>
          <a:p>
            <a:pPr algn="just"/>
            <a:endParaRPr lang="en-US" sz="2400" b="1" dirty="0"/>
          </a:p>
          <a:p>
            <a:pPr marL="342900" indent="-342900" algn="just">
              <a:buFont typeface="Arial" pitchFamily="34" charset="0"/>
              <a:buChar char="•"/>
            </a:pPr>
            <a:r>
              <a:rPr lang="en-US" sz="2000" dirty="0"/>
              <a:t>The similarity is measured using the distance metric. </a:t>
            </a:r>
            <a:endParaRPr lang="en-US" sz="2000" dirty="0" smtClean="0"/>
          </a:p>
          <a:p>
            <a:pPr marL="342900" indent="-342900" algn="just">
              <a:buFont typeface="Arial" pitchFamily="34" charset="0"/>
              <a:buChar char="•"/>
            </a:pPr>
            <a:endParaRPr lang="en-US" sz="2000" dirty="0"/>
          </a:p>
          <a:p>
            <a:pPr marL="342900" indent="-342900" algn="just">
              <a:buFont typeface="Arial" pitchFamily="34" charset="0"/>
              <a:buChar char="•"/>
            </a:pPr>
            <a:r>
              <a:rPr lang="en-US" sz="2000" dirty="0"/>
              <a:t>Nearest </a:t>
            </a:r>
            <a:r>
              <a:rPr lang="en-US" sz="2000" dirty="0"/>
              <a:t>points are the most similar and farthest points are the least relevant. The similarity is subjective and is highly dependent on the domain and application. </a:t>
            </a:r>
            <a:r>
              <a:rPr lang="en-US" sz="2000" dirty="0"/>
              <a:t>For example, 2 movies are similar because of genre or length or caste. </a:t>
            </a:r>
            <a:endParaRPr lang="en-US" sz="2000" dirty="0" smtClean="0"/>
          </a:p>
          <a:p>
            <a:pPr algn="just"/>
            <a:endParaRPr lang="en-US" sz="2000" dirty="0"/>
          </a:p>
          <a:p>
            <a:pPr marL="342900" indent="-342900" algn="just">
              <a:buFont typeface="Arial" pitchFamily="34" charset="0"/>
              <a:buChar char="•"/>
            </a:pPr>
            <a:r>
              <a:rPr lang="en-US" sz="2000" dirty="0"/>
              <a:t>Care </a:t>
            </a:r>
            <a:r>
              <a:rPr lang="en-US" sz="2000" dirty="0"/>
              <a:t>should be taken when calculating distance across dimensions/features that are unrelated. The relative values of each element must be normalized, or one feature could end up dominating the distance calculation.</a:t>
            </a:r>
          </a:p>
          <a:p>
            <a:pPr algn="just"/>
            <a:r>
              <a:rPr lang="en-US" sz="2000" dirty="0"/>
              <a:t> </a:t>
            </a:r>
            <a:r>
              <a:rPr lang="en-US" sz="2000" dirty="0" smtClean="0"/>
              <a:t>    </a:t>
            </a:r>
            <a:r>
              <a:rPr lang="en-US" sz="2000" dirty="0" err="1" smtClean="0"/>
              <a:t>eg</a:t>
            </a:r>
            <a:r>
              <a:rPr lang="en-US" sz="2000" dirty="0"/>
              <a:t>: Euclidean, Manhattan, Hamming </a:t>
            </a:r>
            <a:r>
              <a:rPr lang="en-US" sz="2000" dirty="0"/>
              <a:t>Distance, Cosine similarity</a:t>
            </a:r>
            <a:endParaRPr lang="en-US" sz="2000" dirty="0"/>
          </a:p>
          <a:p>
            <a:pPr algn="just"/>
            <a:endParaRPr lang="en-US" sz="2400" b="1"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5" name="TextBox 4"/>
          <p:cNvSpPr txBox="1"/>
          <p:nvPr/>
        </p:nvSpPr>
        <p:spPr>
          <a:xfrm>
            <a:off x="1371600" y="609600"/>
            <a:ext cx="9448800" cy="4585871"/>
          </a:xfrm>
          <a:prstGeom prst="rect">
            <a:avLst/>
          </a:prstGeom>
          <a:noFill/>
        </p:spPr>
        <p:txBody>
          <a:bodyPr wrap="square" rtlCol="0">
            <a:spAutoFit/>
          </a:bodyPr>
          <a:lstStyle/>
          <a:p>
            <a:r>
              <a:rPr lang="en-US" sz="2400" b="1" dirty="0"/>
              <a:t>Content-Based Recommender</a:t>
            </a:r>
          </a:p>
          <a:p>
            <a:endParaRPr lang="en-US" sz="2400" b="1" dirty="0"/>
          </a:p>
          <a:p>
            <a:pPr marL="342900" indent="-342900">
              <a:buFont typeface="Arial" pitchFamily="34" charset="0"/>
              <a:buChar char="•"/>
            </a:pPr>
            <a:r>
              <a:rPr lang="en-US" sz="2000" dirty="0"/>
              <a:t>Content-Based Recommendation System uses their knowledge about each product to recommend new products. </a:t>
            </a:r>
            <a:endParaRPr lang="en-US" sz="2000" dirty="0" smtClean="0"/>
          </a:p>
          <a:p>
            <a:pPr marL="342900" indent="-342900">
              <a:buFont typeface="Arial" pitchFamily="34" charset="0"/>
              <a:buChar char="•"/>
            </a:pPr>
            <a:endParaRPr lang="en-US" sz="2000" dirty="0"/>
          </a:p>
          <a:p>
            <a:pPr marL="342900" indent="-342900">
              <a:buFont typeface="Arial" pitchFamily="34" charset="0"/>
              <a:buChar char="•"/>
            </a:pPr>
            <a:r>
              <a:rPr lang="en-US" sz="2000" dirty="0" smtClean="0"/>
              <a:t>Users </a:t>
            </a:r>
            <a:r>
              <a:rPr lang="en-US" sz="2000" dirty="0"/>
              <a:t>are suggested based on attributes of the item. </a:t>
            </a:r>
            <a:r>
              <a:rPr lang="en-US" sz="2000" dirty="0"/>
              <a:t>Content-based Recommender works well when descriptive data on the content is provided before-hand. </a:t>
            </a:r>
            <a:r>
              <a:rPr lang="en-US" sz="2000" dirty="0"/>
              <a:t>“Similarity” is measured against product attributes</a:t>
            </a:r>
            <a:r>
              <a:rPr lang="en-US" sz="2000" dirty="0" smtClean="0"/>
              <a:t>.</a:t>
            </a:r>
          </a:p>
          <a:p>
            <a:pPr marL="342900" indent="-342900">
              <a:buFont typeface="Arial" pitchFamily="34" charset="0"/>
              <a:buChar char="•"/>
            </a:pPr>
            <a:endParaRPr lang="en-US" sz="2000" dirty="0"/>
          </a:p>
          <a:p>
            <a:pPr marL="342900" indent="-342900">
              <a:buFont typeface="Arial" pitchFamily="34" charset="0"/>
              <a:buChar char="•"/>
            </a:pPr>
            <a:r>
              <a:rPr lang="en-US" sz="2000" dirty="0"/>
              <a:t>Suppose I watch a particular genre movie I will be recommended movies w.r.t that specific genre. The Title, Year of Release, Director, Cast are also helpful in identifying similar movie content</a:t>
            </a:r>
          </a:p>
          <a:p>
            <a:pPr algn="just"/>
            <a:endParaRPr lang="en-US" sz="2000" dirty="0">
              <a:latin typeface="Bookman Old Style" pitchFamily="18" charset="0"/>
              <a:cs typeface="Calibri" pitchFamily="34" charset="0"/>
            </a:endParaRPr>
          </a:p>
          <a:p>
            <a:endParaRPr lang="en-US" sz="2400" b="1" dirty="0"/>
          </a:p>
        </p:txBody>
      </p:sp>
    </p:spTree>
    <p:extLst>
      <p:ext uri="{BB962C8B-B14F-4D97-AF65-F5344CB8AC3E}">
        <p14:creationId xmlns:p14="http://schemas.microsoft.com/office/powerpoint/2010/main" val="1538578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5" name="TextBox 4"/>
          <p:cNvSpPr txBox="1"/>
          <p:nvPr/>
        </p:nvSpPr>
        <p:spPr>
          <a:xfrm>
            <a:off x="1371600" y="609600"/>
            <a:ext cx="9448800" cy="2246769"/>
          </a:xfrm>
          <a:prstGeom prst="rect">
            <a:avLst/>
          </a:prstGeom>
          <a:noFill/>
        </p:spPr>
        <p:txBody>
          <a:bodyPr wrap="square" rtlCol="0">
            <a:spAutoFit/>
          </a:bodyPr>
          <a:lstStyle/>
          <a:p>
            <a:r>
              <a:rPr lang="en-US" sz="2400" b="1" dirty="0" smtClean="0"/>
              <a:t>Using </a:t>
            </a:r>
            <a:r>
              <a:rPr lang="en-US" sz="2400" b="1" dirty="0"/>
              <a:t>Rated Content to Recommend</a:t>
            </a:r>
          </a:p>
          <a:p>
            <a:r>
              <a:rPr lang="en-US" sz="2400" dirty="0"/>
              <a:t>In this approach contents of the product are already rated and based on the user’s preference a rating is predicted to a similar suggested product.</a:t>
            </a:r>
          </a:p>
          <a:p>
            <a:pPr algn="just"/>
            <a:endParaRPr lang="en-US" sz="2000" dirty="0">
              <a:latin typeface="Bookman Old Style" pitchFamily="18" charset="0"/>
              <a:cs typeface="Calibri" pitchFamily="34" charset="0"/>
            </a:endParaRPr>
          </a:p>
          <a:p>
            <a:endParaRPr lang="en-US" sz="2400" b="1" dirty="0"/>
          </a:p>
        </p:txBody>
      </p:sp>
      <p:pic>
        <p:nvPicPr>
          <p:cNvPr id="4" name="Picture 3" descr="https://raw.githubusercontent.com/ritchieng/machine-learning-stanford/master/w9_anomaly_recommender/anomaly_detection24.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8400" y="2438400"/>
            <a:ext cx="7315200" cy="3581400"/>
          </a:xfrm>
          <a:prstGeom prst="rect">
            <a:avLst/>
          </a:prstGeom>
          <a:noFill/>
          <a:ln>
            <a:noFill/>
          </a:ln>
        </p:spPr>
      </p:pic>
    </p:spTree>
    <p:extLst>
      <p:ext uri="{BB962C8B-B14F-4D97-AF65-F5344CB8AC3E}">
        <p14:creationId xmlns:p14="http://schemas.microsoft.com/office/powerpoint/2010/main" val="3292193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6" name="Picture 5" descr="https://raw.githubusercontent.com/ritchieng/machine-learning-stanford/master/w9_anomaly_recommender/anomaly_detection25.png"/>
          <p:cNvPicPr/>
          <p:nvPr/>
        </p:nvPicPr>
        <p:blipFill>
          <a:blip r:embed="rId3">
            <a:extLst>
              <a:ext uri="{28A0092B-C50C-407E-A947-70E740481C1C}">
                <a14:useLocalDpi xmlns:a14="http://schemas.microsoft.com/office/drawing/2010/main" val="0"/>
              </a:ext>
            </a:extLst>
          </a:blip>
          <a:srcRect/>
          <a:stretch>
            <a:fillRect/>
          </a:stretch>
        </p:blipFill>
        <p:spPr bwMode="auto">
          <a:xfrm>
            <a:off x="2133600" y="990600"/>
            <a:ext cx="8153399" cy="4876800"/>
          </a:xfrm>
          <a:prstGeom prst="rect">
            <a:avLst/>
          </a:prstGeom>
          <a:noFill/>
          <a:ln>
            <a:noFill/>
          </a:ln>
        </p:spPr>
      </p:pic>
      <p:sp>
        <p:nvSpPr>
          <p:cNvPr id="2" name="TextBox 1"/>
          <p:cNvSpPr txBox="1"/>
          <p:nvPr/>
        </p:nvSpPr>
        <p:spPr>
          <a:xfrm>
            <a:off x="2133600" y="304800"/>
            <a:ext cx="6477000" cy="369332"/>
          </a:xfrm>
          <a:prstGeom prst="rect">
            <a:avLst/>
          </a:prstGeom>
          <a:noFill/>
        </p:spPr>
        <p:txBody>
          <a:bodyPr wrap="square" rtlCol="0">
            <a:spAutoFit/>
          </a:bodyPr>
          <a:lstStyle/>
          <a:p>
            <a:r>
              <a:rPr lang="en-US" dirty="0"/>
              <a:t>How do we predict the missing values?</a:t>
            </a:r>
            <a:endParaRPr lang="en-US" dirty="0"/>
          </a:p>
        </p:txBody>
      </p:sp>
    </p:spTree>
    <p:extLst>
      <p:ext uri="{BB962C8B-B14F-4D97-AF65-F5344CB8AC3E}">
        <p14:creationId xmlns:p14="http://schemas.microsoft.com/office/powerpoint/2010/main" val="9937414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2" name="TextBox 1"/>
          <p:cNvSpPr txBox="1"/>
          <p:nvPr/>
        </p:nvSpPr>
        <p:spPr>
          <a:xfrm>
            <a:off x="2133599" y="304800"/>
            <a:ext cx="8153399" cy="369332"/>
          </a:xfrm>
          <a:prstGeom prst="rect">
            <a:avLst/>
          </a:prstGeom>
          <a:noFill/>
        </p:spPr>
        <p:txBody>
          <a:bodyPr wrap="square" rtlCol="0">
            <a:spAutoFit/>
          </a:bodyPr>
          <a:lstStyle/>
          <a:p>
            <a:r>
              <a:rPr lang="en-US" dirty="0"/>
              <a:t>If we minimize the following function, we get the parameters to predict </a:t>
            </a:r>
          </a:p>
        </p:txBody>
      </p:sp>
      <p:pic>
        <p:nvPicPr>
          <p:cNvPr id="5" name="Picture 4" descr="https://raw.githubusercontent.com/ritchieng/machine-learning-stanford/master/w9_anomaly_recommender/anomaly_detection26.png"/>
          <p:cNvPicPr/>
          <p:nvPr/>
        </p:nvPicPr>
        <p:blipFill>
          <a:blip r:embed="rId3">
            <a:extLst>
              <a:ext uri="{28A0092B-C50C-407E-A947-70E740481C1C}">
                <a14:useLocalDpi xmlns:a14="http://schemas.microsoft.com/office/drawing/2010/main" val="0"/>
              </a:ext>
            </a:extLst>
          </a:blip>
          <a:srcRect/>
          <a:stretch>
            <a:fillRect/>
          </a:stretch>
        </p:blipFill>
        <p:spPr bwMode="auto">
          <a:xfrm>
            <a:off x="1714497" y="1219200"/>
            <a:ext cx="8991601" cy="4267200"/>
          </a:xfrm>
          <a:prstGeom prst="rect">
            <a:avLst/>
          </a:prstGeom>
          <a:noFill/>
          <a:ln>
            <a:noFill/>
          </a:ln>
        </p:spPr>
      </p:pic>
    </p:spTree>
    <p:extLst>
      <p:ext uri="{BB962C8B-B14F-4D97-AF65-F5344CB8AC3E}">
        <p14:creationId xmlns:p14="http://schemas.microsoft.com/office/powerpoint/2010/main" val="270955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4000" y="1066800"/>
            <a:ext cx="9448800" cy="5447645"/>
          </a:xfrm>
          <a:prstGeom prst="rect">
            <a:avLst/>
          </a:prstGeom>
          <a:noFill/>
        </p:spPr>
        <p:txBody>
          <a:bodyPr wrap="square" rtlCol="0">
            <a:spAutoFit/>
          </a:bodyPr>
          <a:lstStyle/>
          <a:p>
            <a:r>
              <a:rPr lang="en-US" sz="2400" dirty="0"/>
              <a:t>A recommendation engine </a:t>
            </a:r>
            <a:r>
              <a:rPr lang="en-US" sz="2400" b="1" dirty="0"/>
              <a:t>filters the data using different algorithm</a:t>
            </a:r>
            <a:r>
              <a:rPr lang="en-US" sz="2400" dirty="0"/>
              <a:t>s and </a:t>
            </a:r>
            <a:r>
              <a:rPr lang="en-US" sz="2400" b="1" dirty="0"/>
              <a:t>recommends the most relevant items to users</a:t>
            </a:r>
            <a:r>
              <a:rPr lang="en-US" sz="2400" dirty="0"/>
              <a:t>. It first </a:t>
            </a:r>
            <a:r>
              <a:rPr lang="en-US" sz="2400" b="1" dirty="0"/>
              <a:t>captures the past behavior of a customer</a:t>
            </a:r>
            <a:r>
              <a:rPr lang="en-US" sz="2400" dirty="0"/>
              <a:t> and based on that, recommends products which the users might be likely to buy</a:t>
            </a:r>
            <a:r>
              <a:rPr lang="en-US" sz="2400" dirty="0" smtClean="0"/>
              <a:t>.</a:t>
            </a:r>
          </a:p>
          <a:p>
            <a:endParaRPr lang="en-US" sz="2400" dirty="0"/>
          </a:p>
          <a:p>
            <a:r>
              <a:rPr lang="en-US" sz="2400" dirty="0"/>
              <a:t>Recommender Systems </a:t>
            </a:r>
            <a:r>
              <a:rPr lang="en-US" sz="2400" b="1" dirty="0"/>
              <a:t>enhances user experience </a:t>
            </a:r>
            <a:r>
              <a:rPr lang="en-US" sz="2400" dirty="0"/>
              <a:t>and provide </a:t>
            </a:r>
            <a:r>
              <a:rPr lang="en-US" sz="2400" b="1" dirty="0"/>
              <a:t>more exposure </a:t>
            </a:r>
            <a:r>
              <a:rPr lang="en-US" sz="2400" dirty="0"/>
              <a:t>to larger inventory.</a:t>
            </a:r>
            <a:endParaRPr lang="en-US" sz="2400" dirty="0" smtClean="0"/>
          </a:p>
          <a:p>
            <a:endParaRPr lang="en-US" sz="2400" dirty="0"/>
          </a:p>
          <a:p>
            <a:r>
              <a:rPr lang="en-US" sz="2400" dirty="0"/>
              <a:t>These systems make companies dollars as recommending a product to a user might yield a sale or make the user think about whether to purchase a product or not. </a:t>
            </a:r>
            <a:r>
              <a:rPr lang="en-US" sz="2400" b="1" dirty="0"/>
              <a:t>It’s like a salesman </a:t>
            </a:r>
            <a:r>
              <a:rPr lang="en-US" sz="2400" dirty="0"/>
              <a:t>recommending product but a </a:t>
            </a:r>
            <a:r>
              <a:rPr lang="en-US" sz="2400" b="1" dirty="0"/>
              <a:t>virtual one </a:t>
            </a:r>
            <a:r>
              <a:rPr lang="en-US" sz="2400" dirty="0"/>
              <a:t>without any human </a:t>
            </a:r>
            <a:r>
              <a:rPr lang="en-US" sz="2400" dirty="0" smtClean="0"/>
              <a:t>intervention but </a:t>
            </a:r>
            <a:r>
              <a:rPr lang="en-US" sz="2400" dirty="0"/>
              <a:t>a better </a:t>
            </a:r>
            <a:r>
              <a:rPr lang="en-US" sz="2400" dirty="0" smtClean="0"/>
              <a:t>recommendation </a:t>
            </a:r>
            <a:r>
              <a:rPr lang="en-US" sz="2400" b="1" dirty="0" smtClean="0"/>
              <a:t>based </a:t>
            </a:r>
            <a:r>
              <a:rPr lang="en-US" sz="2400" b="1" dirty="0"/>
              <a:t>on your history</a:t>
            </a:r>
            <a:r>
              <a:rPr lang="en-US" sz="2400" dirty="0"/>
              <a:t>.</a:t>
            </a:r>
            <a:endParaRPr lang="en-US" sz="2400" dirty="0"/>
          </a:p>
          <a:p>
            <a:endParaRPr lang="en-US" sz="3600" dirty="0"/>
          </a:p>
        </p:txBody>
      </p:sp>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2" name="TextBox 1"/>
          <p:cNvSpPr txBox="1"/>
          <p:nvPr/>
        </p:nvSpPr>
        <p:spPr>
          <a:xfrm>
            <a:off x="2133599" y="304800"/>
            <a:ext cx="8153399" cy="369332"/>
          </a:xfrm>
          <a:prstGeom prst="rect">
            <a:avLst/>
          </a:prstGeom>
          <a:noFill/>
        </p:spPr>
        <p:txBody>
          <a:bodyPr wrap="square" rtlCol="0">
            <a:spAutoFit/>
          </a:bodyPr>
          <a:lstStyle/>
          <a:p>
            <a:r>
              <a:rPr lang="en-US" dirty="0" smtClean="0"/>
              <a:t> </a:t>
            </a:r>
            <a:endParaRPr lang="en-US" dirty="0"/>
          </a:p>
        </p:txBody>
      </p:sp>
      <p:pic>
        <p:nvPicPr>
          <p:cNvPr id="6" name="Picture 5" descr="https://raw.githubusercontent.com/ritchieng/machine-learning-stanford/master/w9_anomaly_recommender/anomaly_detection27.png"/>
          <p:cNvPicPr/>
          <p:nvPr/>
        </p:nvPicPr>
        <p:blipFill>
          <a:blip r:embed="rId3">
            <a:extLst>
              <a:ext uri="{28A0092B-C50C-407E-A947-70E740481C1C}">
                <a14:useLocalDpi xmlns:a14="http://schemas.microsoft.com/office/drawing/2010/main" val="0"/>
              </a:ext>
            </a:extLst>
          </a:blip>
          <a:srcRect/>
          <a:stretch>
            <a:fillRect/>
          </a:stretch>
        </p:blipFill>
        <p:spPr bwMode="auto">
          <a:xfrm>
            <a:off x="2133599" y="1295400"/>
            <a:ext cx="8229601" cy="4648200"/>
          </a:xfrm>
          <a:prstGeom prst="rect">
            <a:avLst/>
          </a:prstGeom>
          <a:noFill/>
          <a:ln>
            <a:noFill/>
          </a:ln>
        </p:spPr>
      </p:pic>
    </p:spTree>
    <p:extLst>
      <p:ext uri="{BB962C8B-B14F-4D97-AF65-F5344CB8AC3E}">
        <p14:creationId xmlns:p14="http://schemas.microsoft.com/office/powerpoint/2010/main" val="1181405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4" name="TextBox 3"/>
          <p:cNvSpPr txBox="1"/>
          <p:nvPr/>
        </p:nvSpPr>
        <p:spPr>
          <a:xfrm>
            <a:off x="1981200" y="533400"/>
            <a:ext cx="8686800" cy="1200329"/>
          </a:xfrm>
          <a:prstGeom prst="rect">
            <a:avLst/>
          </a:prstGeom>
          <a:noFill/>
        </p:spPr>
        <p:txBody>
          <a:bodyPr wrap="square" rtlCol="0">
            <a:spAutoFit/>
          </a:bodyPr>
          <a:lstStyle/>
          <a:p>
            <a:r>
              <a:rPr lang="en-US" dirty="0" smtClean="0"/>
              <a:t>Now use gradient descent to minimize the cost.</a:t>
            </a:r>
          </a:p>
          <a:p>
            <a:r>
              <a:rPr lang="en-US" dirty="0"/>
              <a:t>We can use other minimization algorithms (other than gradient descent) </a:t>
            </a:r>
          </a:p>
          <a:p>
            <a:r>
              <a:rPr lang="en-US" dirty="0" smtClean="0"/>
              <a:t> </a:t>
            </a:r>
            <a:endParaRPr lang="en-US" dirty="0"/>
          </a:p>
          <a:p>
            <a:endParaRPr lang="en-US" dirty="0"/>
          </a:p>
        </p:txBody>
      </p:sp>
      <p:pic>
        <p:nvPicPr>
          <p:cNvPr id="7" name="Picture 6" descr="https://raw.githubusercontent.com/ritchieng/machine-learning-stanford/master/w9_anomaly_recommender/anomaly_detection28.png"/>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428929"/>
            <a:ext cx="8305800" cy="4362271"/>
          </a:xfrm>
          <a:prstGeom prst="rect">
            <a:avLst/>
          </a:prstGeom>
          <a:noFill/>
          <a:ln>
            <a:noFill/>
          </a:ln>
        </p:spPr>
      </p:pic>
    </p:spTree>
    <p:extLst>
      <p:ext uri="{BB962C8B-B14F-4D97-AF65-F5344CB8AC3E}">
        <p14:creationId xmlns:p14="http://schemas.microsoft.com/office/powerpoint/2010/main" val="41586827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4" name="TextBox 3"/>
          <p:cNvSpPr txBox="1"/>
          <p:nvPr/>
        </p:nvSpPr>
        <p:spPr>
          <a:xfrm>
            <a:off x="1828800" y="1600200"/>
            <a:ext cx="8686800" cy="2492990"/>
          </a:xfrm>
          <a:prstGeom prst="rect">
            <a:avLst/>
          </a:prstGeom>
          <a:noFill/>
        </p:spPr>
        <p:txBody>
          <a:bodyPr wrap="square" rtlCol="0">
            <a:spAutoFit/>
          </a:bodyPr>
          <a:lstStyle/>
          <a:p>
            <a:r>
              <a:rPr lang="en-US" sz="2400" b="1" dirty="0"/>
              <a:t>Advantages:</a:t>
            </a:r>
          </a:p>
          <a:p>
            <a:r>
              <a:rPr lang="en-US" dirty="0"/>
              <a:t>Works even when a product has no user reviews</a:t>
            </a:r>
            <a:r>
              <a:rPr lang="en-US" dirty="0" smtClean="0"/>
              <a:t>.</a:t>
            </a:r>
          </a:p>
          <a:p>
            <a:endParaRPr lang="en-US" dirty="0" smtClean="0"/>
          </a:p>
          <a:p>
            <a:r>
              <a:rPr lang="en-US" sz="2400" b="1" dirty="0" smtClean="0"/>
              <a:t>Disadvantages</a:t>
            </a:r>
            <a:r>
              <a:rPr lang="en-US" sz="2400" b="1" dirty="0"/>
              <a:t>:</a:t>
            </a:r>
          </a:p>
          <a:p>
            <a:r>
              <a:rPr lang="en-US" dirty="0"/>
              <a:t>Require Descriptive data of all content to recommend which is time consuming</a:t>
            </a:r>
            <a:r>
              <a:rPr lang="en-US" dirty="0" smtClean="0"/>
              <a:t>. Difficult </a:t>
            </a:r>
            <a:r>
              <a:rPr lang="en-US" dirty="0"/>
              <a:t>to implement on large product databases as user’s have different opinions on each item. </a:t>
            </a:r>
            <a:endParaRPr lang="en-US" dirty="0"/>
          </a:p>
          <a:p>
            <a:endParaRPr lang="en-US" dirty="0"/>
          </a:p>
        </p:txBody>
      </p:sp>
    </p:spTree>
    <p:extLst>
      <p:ext uri="{BB962C8B-B14F-4D97-AF65-F5344CB8AC3E}">
        <p14:creationId xmlns:p14="http://schemas.microsoft.com/office/powerpoint/2010/main" val="4156549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4" name="TextBox 3"/>
          <p:cNvSpPr txBox="1"/>
          <p:nvPr/>
        </p:nvSpPr>
        <p:spPr>
          <a:xfrm>
            <a:off x="1524000" y="990600"/>
            <a:ext cx="8686800" cy="4555093"/>
          </a:xfrm>
          <a:prstGeom prst="rect">
            <a:avLst/>
          </a:prstGeom>
          <a:noFill/>
        </p:spPr>
        <p:txBody>
          <a:bodyPr wrap="square" rtlCol="0">
            <a:spAutoFit/>
          </a:bodyPr>
          <a:lstStyle/>
          <a:p>
            <a:r>
              <a:rPr lang="en-US" sz="2400" b="1" dirty="0"/>
              <a:t>Collaborative Filtering </a:t>
            </a:r>
            <a:r>
              <a:rPr lang="en-US" sz="2400" b="1" dirty="0" smtClean="0"/>
              <a:t>Recommender</a:t>
            </a:r>
          </a:p>
          <a:p>
            <a:endParaRPr lang="en-US" sz="2400" b="1" dirty="0"/>
          </a:p>
          <a:p>
            <a:pPr marL="342900" indent="-342900" algn="just">
              <a:buFont typeface="Arial" pitchFamily="34" charset="0"/>
              <a:buChar char="•"/>
            </a:pPr>
            <a:r>
              <a:rPr lang="en-US" sz="2000" dirty="0"/>
              <a:t>It is inefficient and difficult to ask someone to watch each movie and inform us how romantic or action-packed the movie is. </a:t>
            </a:r>
          </a:p>
          <a:p>
            <a:pPr marL="342900" indent="-342900" algn="just">
              <a:buFont typeface="Arial" pitchFamily="34" charset="0"/>
              <a:buChar char="•"/>
            </a:pPr>
            <a:endParaRPr lang="en-US" sz="2000" dirty="0" smtClean="0"/>
          </a:p>
          <a:p>
            <a:pPr marL="342900" indent="-342900" algn="just">
              <a:buFont typeface="Arial" pitchFamily="34" charset="0"/>
              <a:buChar char="•"/>
            </a:pPr>
            <a:r>
              <a:rPr lang="en-US" sz="2000" dirty="0" smtClean="0"/>
              <a:t>Collaborative </a:t>
            </a:r>
            <a:r>
              <a:rPr lang="en-US" sz="2000" dirty="0"/>
              <a:t>Filtering Recommender makes the suggestion based on how users rated in the past and not based on the product themselves. It only knows how other customers rated the product. “Similarity” is measured against the similarity of users</a:t>
            </a:r>
            <a:r>
              <a:rPr lang="en-US" sz="2000" dirty="0" smtClean="0"/>
              <a:t>.</a:t>
            </a:r>
          </a:p>
          <a:p>
            <a:pPr marL="342900" indent="-342900" algn="just">
              <a:buFont typeface="Arial" pitchFamily="34" charset="0"/>
              <a:buChar char="•"/>
            </a:pPr>
            <a:endParaRPr lang="en-US" sz="2000" dirty="0"/>
          </a:p>
          <a:p>
            <a:pPr marL="342900" indent="-342900">
              <a:buFont typeface="Arial" pitchFamily="34" charset="0"/>
              <a:buChar char="•"/>
            </a:pPr>
            <a:r>
              <a:rPr lang="en-US" sz="2000" dirty="0" smtClean="0"/>
              <a:t>“</a:t>
            </a:r>
            <a:r>
              <a:rPr lang="en-US" sz="2000" dirty="0"/>
              <a:t>Feature Learning” Feature Learning: </a:t>
            </a:r>
            <a:r>
              <a:rPr lang="en-US" sz="2000" dirty="0" smtClean="0"/>
              <a:t>Will be learning </a:t>
            </a:r>
            <a:r>
              <a:rPr lang="en-US" sz="2000" dirty="0"/>
              <a:t>what features to use</a:t>
            </a:r>
          </a:p>
          <a:p>
            <a:pPr algn="just"/>
            <a:endParaRPr lang="en-US" sz="2400" dirty="0"/>
          </a:p>
          <a:p>
            <a:endParaRPr lang="en-US" dirty="0"/>
          </a:p>
        </p:txBody>
      </p:sp>
    </p:spTree>
    <p:extLst>
      <p:ext uri="{BB962C8B-B14F-4D97-AF65-F5344CB8AC3E}">
        <p14:creationId xmlns:p14="http://schemas.microsoft.com/office/powerpoint/2010/main" val="23783187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11266" name="Picture 2" descr="https://raw.githubusercontent.com/ritchieng/machine-learning-stanford/master/w9_anomaly_recommender/anomaly_detection2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066800"/>
            <a:ext cx="8304756"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06816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2771" y="1295400"/>
            <a:ext cx="8991600" cy="3970318"/>
          </a:xfrm>
          <a:prstGeom prst="rect">
            <a:avLst/>
          </a:prstGeom>
          <a:noFill/>
          <a:ln>
            <a:solidFill>
              <a:schemeClr val="tx1">
                <a:lumMod val="50000"/>
                <a:lumOff val="50000"/>
              </a:schemeClr>
            </a:solidFill>
          </a:ln>
        </p:spPr>
        <p:txBody>
          <a:bodyPr wrap="square" rtlCol="0">
            <a:spAutoFit/>
          </a:bodyPr>
          <a:lstStyle/>
          <a:p>
            <a:pPr marL="285750" indent="-285750">
              <a:buFont typeface="Arial" pitchFamily="34" charset="0"/>
              <a:buChar char="•"/>
            </a:pPr>
            <a:r>
              <a:rPr lang="en-US" dirty="0"/>
              <a:t>Now we’ve no idea how each movie is romantic (x1) or action-packed (x2</a:t>
            </a:r>
            <a:r>
              <a:rPr lang="en-US" dirty="0" smtClean="0"/>
              <a:t>)</a:t>
            </a:r>
          </a:p>
          <a:p>
            <a:endParaRPr lang="en-US" dirty="0"/>
          </a:p>
          <a:p>
            <a:pPr marL="285750" indent="-285750">
              <a:buFont typeface="Arial" pitchFamily="34" charset="0"/>
              <a:buChar char="•"/>
            </a:pPr>
            <a:r>
              <a:rPr lang="en-US" dirty="0"/>
              <a:t>Let’s say that </a:t>
            </a:r>
          </a:p>
          <a:p>
            <a:pPr lvl="1"/>
            <a:r>
              <a:rPr lang="en-US" dirty="0"/>
              <a:t>Alice (θ1): likes romance</a:t>
            </a:r>
          </a:p>
          <a:p>
            <a:pPr lvl="1"/>
            <a:r>
              <a:rPr lang="en-US" dirty="0"/>
              <a:t>Bob (θ2): likes romance</a:t>
            </a:r>
          </a:p>
          <a:p>
            <a:pPr lvl="1"/>
            <a:r>
              <a:rPr lang="en-US" dirty="0"/>
              <a:t>Carol (θ3): likes action</a:t>
            </a:r>
          </a:p>
          <a:p>
            <a:pPr lvl="1"/>
            <a:r>
              <a:rPr lang="en-US" dirty="0"/>
              <a:t>Dave (θ4): likes </a:t>
            </a:r>
            <a:r>
              <a:rPr lang="en-US" dirty="0" smtClean="0"/>
              <a:t>action</a:t>
            </a:r>
          </a:p>
          <a:p>
            <a:pPr lvl="1"/>
            <a:endParaRPr lang="en-US" dirty="0"/>
          </a:p>
          <a:p>
            <a:pPr marL="285750" indent="-285750">
              <a:buFont typeface="Arial" pitchFamily="34" charset="0"/>
              <a:buChar char="•"/>
            </a:pPr>
            <a:r>
              <a:rPr lang="en-US" dirty="0"/>
              <a:t>We can discover x_1 by making sure the following happens </a:t>
            </a:r>
          </a:p>
          <a:p>
            <a:pPr lvl="1"/>
            <a:r>
              <a:rPr lang="en-US" dirty="0"/>
              <a:t>θ1_transpose * x_1 = 5</a:t>
            </a:r>
          </a:p>
          <a:p>
            <a:pPr lvl="1"/>
            <a:r>
              <a:rPr lang="en-US" dirty="0"/>
              <a:t>θ2_transpose * x_1 = 5</a:t>
            </a:r>
          </a:p>
          <a:p>
            <a:pPr lvl="1"/>
            <a:r>
              <a:rPr lang="en-US" dirty="0"/>
              <a:t>θ3_transpose * x_1 = 0</a:t>
            </a:r>
          </a:p>
          <a:p>
            <a:pPr lvl="1"/>
            <a:r>
              <a:rPr lang="en-US" dirty="0"/>
              <a:t>θ4_transpose * x_1 = 0</a:t>
            </a:r>
          </a:p>
          <a:p>
            <a:endParaRPr lang="en-US" dirty="0"/>
          </a:p>
        </p:txBody>
      </p:sp>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12290" name="Picture 2" descr="https://raw.githubusercontent.com/ritchieng/machine-learning-stanford/master/w9_anomaly_recommender/anomaly_detection3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3382" y="1524000"/>
            <a:ext cx="7437636" cy="357427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2" name="TextBox 1"/>
          <p:cNvSpPr txBox="1"/>
          <p:nvPr/>
        </p:nvSpPr>
        <p:spPr>
          <a:xfrm>
            <a:off x="1447800" y="990600"/>
            <a:ext cx="8991600" cy="646331"/>
          </a:xfrm>
          <a:prstGeom prst="rect">
            <a:avLst/>
          </a:prstGeom>
          <a:noFill/>
          <a:ln>
            <a:solidFill>
              <a:schemeClr val="tx1"/>
            </a:solidFill>
          </a:ln>
        </p:spPr>
        <p:txBody>
          <a:bodyPr wrap="square" rtlCol="0">
            <a:spAutoFit/>
          </a:bodyPr>
          <a:lstStyle/>
          <a:p>
            <a:r>
              <a:rPr lang="en-US" dirty="0"/>
              <a:t>We can guess θ, solve for x, then solve for θ and continue </a:t>
            </a:r>
            <a:r>
              <a:rPr lang="en-US" dirty="0" smtClean="0"/>
              <a:t>till error minimized and converged.</a:t>
            </a:r>
            <a:endParaRPr lang="en-US" dirty="0"/>
          </a:p>
        </p:txBody>
      </p:sp>
      <p:pic>
        <p:nvPicPr>
          <p:cNvPr id="13314" name="Picture 2" descr="https://raw.githubusercontent.com/ritchieng/machine-learning-stanford/master/w9_anomaly_recommender/anomaly_detection3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8887" y="2209800"/>
            <a:ext cx="6829425" cy="31813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52600" y="304800"/>
            <a:ext cx="8991600" cy="1569660"/>
          </a:xfrm>
          <a:prstGeom prst="rect">
            <a:avLst/>
          </a:prstGeom>
          <a:noFill/>
          <a:ln>
            <a:solidFill>
              <a:schemeClr val="tx1"/>
            </a:solidFill>
          </a:ln>
        </p:spPr>
        <p:txBody>
          <a:bodyPr wrap="square" rtlCol="0">
            <a:spAutoFit/>
          </a:bodyPr>
          <a:lstStyle/>
          <a:p>
            <a:r>
              <a:rPr lang="en-US" b="1" dirty="0"/>
              <a:t>Collaborative Filtering Algorithm</a:t>
            </a:r>
          </a:p>
          <a:p>
            <a:r>
              <a:rPr lang="en-US" dirty="0"/>
              <a:t>Collaborative filtering optimization objective </a:t>
            </a:r>
          </a:p>
          <a:p>
            <a:pPr marL="742950" lvl="1" indent="-285750">
              <a:buFont typeface="Arial" pitchFamily="34" charset="0"/>
              <a:buChar char="•"/>
            </a:pPr>
            <a:r>
              <a:rPr lang="en-US" dirty="0"/>
              <a:t>We will take both of these optimization objectives and put them together</a:t>
            </a:r>
          </a:p>
          <a:p>
            <a:pPr marL="742950" lvl="1" indent="-285750">
              <a:buFont typeface="Arial" pitchFamily="34" charset="0"/>
              <a:buChar char="•"/>
            </a:pPr>
            <a:r>
              <a:rPr lang="en-US" dirty="0"/>
              <a:t>Now we get to minimize with respect to x and θ simultaneously </a:t>
            </a:r>
          </a:p>
          <a:p>
            <a:endParaRPr lang="en-US" sz="2400" dirty="0"/>
          </a:p>
        </p:txBody>
      </p:sp>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14338" name="Picture 2" descr="https://raw.githubusercontent.com/ritchieng/machine-learning-stanford/master/w9_anomaly_recommender/anomaly_detection3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4263" y="2133599"/>
            <a:ext cx="8568273" cy="403212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15362" name="Picture 2" descr="https://raw.githubusercontent.com/ritchieng/machine-learning-stanford/master/w9_anomaly_recommender/anomaly_detection3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71220" y="1181100"/>
            <a:ext cx="7801959" cy="4191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47800" y="1295400"/>
            <a:ext cx="9448800" cy="523220"/>
          </a:xfrm>
          <a:prstGeom prst="rect">
            <a:avLst/>
          </a:prstGeom>
          <a:noFill/>
        </p:spPr>
        <p:txBody>
          <a:bodyPr wrap="square" rtlCol="0">
            <a:spAutoFit/>
          </a:bodyPr>
          <a:lstStyle/>
          <a:p>
            <a:r>
              <a:rPr lang="en-US" sz="2800" dirty="0"/>
              <a:t>Recommender Systems is like a friend suggesting you.</a:t>
            </a:r>
            <a:endParaRPr lang="en-US" sz="2800" dirty="0"/>
          </a:p>
        </p:txBody>
      </p:sp>
      <p:sp>
        <p:nvSpPr>
          <p:cNvPr id="4" name="Rectangle 5"/>
          <p:cNvSpPr>
            <a:spLocks noChangeArrowheads="1"/>
          </p:cNvSpPr>
          <p:nvPr/>
        </p:nvSpPr>
        <p:spPr bwMode="auto">
          <a:xfrm>
            <a:off x="152400" y="6553201"/>
            <a:ext cx="12039600" cy="304799"/>
          </a:xfrm>
          <a:prstGeom prst="rect">
            <a:avLst/>
          </a:prstGeom>
          <a:solidFill>
            <a:schemeClr val="tx2">
              <a:lumMod val="75000"/>
            </a:schemeClr>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2050" name="Picture 2" descr="Image result for frie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2514600"/>
            <a:ext cx="5905500" cy="33242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TextBox 5"/>
          <p:cNvSpPr txBox="1"/>
          <p:nvPr/>
        </p:nvSpPr>
        <p:spPr>
          <a:xfrm>
            <a:off x="1219200" y="457200"/>
            <a:ext cx="8763000" cy="1815882"/>
          </a:xfrm>
          <a:prstGeom prst="rect">
            <a:avLst/>
          </a:prstGeom>
          <a:noFill/>
        </p:spPr>
        <p:txBody>
          <a:bodyPr wrap="square" rtlCol="0">
            <a:spAutoFit/>
          </a:bodyPr>
          <a:lstStyle/>
          <a:p>
            <a:r>
              <a:rPr lang="en-US" sz="2400" b="1" dirty="0" smtClean="0"/>
              <a:t>Low Rank Matrix Factorization</a:t>
            </a:r>
            <a:endParaRPr lang="en-US" sz="2400" b="1" dirty="0"/>
          </a:p>
          <a:p>
            <a:r>
              <a:rPr lang="en-US" sz="1600" dirty="0"/>
              <a:t>We conduct matrix factorization by decomposing the matrix into a product of </a:t>
            </a:r>
            <a:r>
              <a:rPr lang="en-US" sz="1600" dirty="0" smtClean="0"/>
              <a:t>matrices</a:t>
            </a:r>
          </a:p>
          <a:p>
            <a:pPr marL="285750" indent="-285750">
              <a:buFont typeface="Arial" pitchFamily="34" charset="0"/>
              <a:buChar char="•"/>
            </a:pPr>
            <a:r>
              <a:rPr lang="en-US" sz="1600" dirty="0" smtClean="0"/>
              <a:t> </a:t>
            </a:r>
            <a:r>
              <a:rPr lang="en-US" sz="1600" dirty="0"/>
              <a:t>X matrix: features of each movie stacked in rows</a:t>
            </a:r>
          </a:p>
          <a:p>
            <a:pPr marL="285750" indent="-285750">
              <a:buFont typeface="Arial" pitchFamily="34" charset="0"/>
              <a:buChar char="•"/>
            </a:pPr>
            <a:r>
              <a:rPr lang="en-US" sz="1600" dirty="0"/>
              <a:t>H matrix: parameters of each user stacked in </a:t>
            </a:r>
            <a:r>
              <a:rPr lang="en-US" sz="1600" dirty="0" smtClean="0"/>
              <a:t>rows</a:t>
            </a:r>
            <a:endParaRPr lang="en-US" sz="1600" dirty="0"/>
          </a:p>
          <a:p>
            <a:pPr marL="285750" indent="-285750">
              <a:buFont typeface="Arial" pitchFamily="34" charset="0"/>
              <a:buChar char="•"/>
            </a:pPr>
            <a:r>
              <a:rPr lang="en-US" sz="1600" dirty="0"/>
              <a:t>Product of X and </a:t>
            </a:r>
            <a:r>
              <a:rPr lang="en-US" sz="1600" dirty="0" err="1"/>
              <a:t>H_transpose</a:t>
            </a:r>
            <a:r>
              <a:rPr lang="en-US" sz="1600" dirty="0"/>
              <a:t> equals Y matrix </a:t>
            </a:r>
          </a:p>
          <a:p>
            <a:endParaRPr lang="en-US" sz="2400" dirty="0"/>
          </a:p>
        </p:txBody>
      </p:sp>
      <p:pic>
        <p:nvPicPr>
          <p:cNvPr id="16386" name="Picture 2" descr="https://raw.githubusercontent.com/ritchieng/machine-learning-stanford/master/w9_anomaly_recommender/anomaly_detection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5987" y="1981200"/>
            <a:ext cx="7801413" cy="43434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TextBox 5"/>
          <p:cNvSpPr txBox="1"/>
          <p:nvPr/>
        </p:nvSpPr>
        <p:spPr>
          <a:xfrm>
            <a:off x="1219200" y="457200"/>
            <a:ext cx="8763000" cy="830997"/>
          </a:xfrm>
          <a:prstGeom prst="rect">
            <a:avLst/>
          </a:prstGeom>
          <a:noFill/>
        </p:spPr>
        <p:txBody>
          <a:bodyPr wrap="square" rtlCol="0">
            <a:spAutoFit/>
          </a:bodyPr>
          <a:lstStyle/>
          <a:p>
            <a:r>
              <a:rPr lang="en-US" sz="2400" dirty="0" smtClean="0"/>
              <a:t>Finding Related Movies</a:t>
            </a:r>
            <a:endParaRPr lang="en-US" sz="1600" dirty="0"/>
          </a:p>
          <a:p>
            <a:endParaRPr lang="en-US" sz="2400" dirty="0"/>
          </a:p>
        </p:txBody>
      </p:sp>
      <p:pic>
        <p:nvPicPr>
          <p:cNvPr id="17410" name="Picture 2" descr="https://raw.githubusercontent.com/ritchieng/machine-learning-stanford/master/w9_anomaly_recommender/anomaly_detection3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458686"/>
            <a:ext cx="9274106" cy="387826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0262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TextBox 5"/>
          <p:cNvSpPr txBox="1"/>
          <p:nvPr/>
        </p:nvSpPr>
        <p:spPr>
          <a:xfrm>
            <a:off x="1219200" y="457200"/>
            <a:ext cx="8763000" cy="2308324"/>
          </a:xfrm>
          <a:prstGeom prst="rect">
            <a:avLst/>
          </a:prstGeom>
          <a:noFill/>
        </p:spPr>
        <p:txBody>
          <a:bodyPr wrap="square" rtlCol="0">
            <a:spAutoFit/>
          </a:bodyPr>
          <a:lstStyle/>
          <a:p>
            <a:r>
              <a:rPr lang="en-US" sz="2400" dirty="0" smtClean="0"/>
              <a:t>Implementation </a:t>
            </a:r>
            <a:r>
              <a:rPr lang="en-US" sz="2400" dirty="0"/>
              <a:t>Detail: Mean </a:t>
            </a:r>
            <a:r>
              <a:rPr lang="en-US" sz="2400" dirty="0" smtClean="0"/>
              <a:t>Normalization</a:t>
            </a:r>
          </a:p>
          <a:p>
            <a:endParaRPr lang="en-US" sz="2400" dirty="0"/>
          </a:p>
          <a:p>
            <a:pPr marL="342900" indent="-342900">
              <a:buFont typeface="Arial" pitchFamily="34" charset="0"/>
              <a:buChar char="•"/>
            </a:pPr>
            <a:r>
              <a:rPr lang="en-US" dirty="0" smtClean="0"/>
              <a:t>Lets say we have a user who does not ranked any of the movie yet.</a:t>
            </a:r>
          </a:p>
          <a:p>
            <a:pPr marL="342900" indent="-342900">
              <a:buFont typeface="Arial" pitchFamily="34" charset="0"/>
              <a:buChar char="•"/>
            </a:pPr>
            <a:r>
              <a:rPr lang="en-US" dirty="0" smtClean="0"/>
              <a:t>Now how to recommend the movies to him?</a:t>
            </a:r>
          </a:p>
          <a:p>
            <a:pPr marL="342900" indent="-342900">
              <a:buFont typeface="Arial" pitchFamily="34" charset="0"/>
              <a:buChar char="•"/>
            </a:pPr>
            <a:r>
              <a:rPr lang="en-US" dirty="0" smtClean="0"/>
              <a:t>As per current algorithm he will rank all movies 0 and that is not practical and useful.</a:t>
            </a:r>
            <a:endParaRPr lang="en-US" dirty="0"/>
          </a:p>
          <a:p>
            <a:endParaRPr lang="en-US" sz="2400" dirty="0"/>
          </a:p>
        </p:txBody>
      </p:sp>
      <p:pic>
        <p:nvPicPr>
          <p:cNvPr id="18434" name="Picture 2" descr="https://raw.githubusercontent.com/ritchieng/machine-learning-stanford/master/w9_anomaly_recommender/anomaly_detection3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880" y="2531609"/>
            <a:ext cx="8095537" cy="386919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3386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TextBox 5"/>
          <p:cNvSpPr txBox="1"/>
          <p:nvPr/>
        </p:nvSpPr>
        <p:spPr>
          <a:xfrm>
            <a:off x="1219200" y="457200"/>
            <a:ext cx="8763000" cy="1754326"/>
          </a:xfrm>
          <a:prstGeom prst="rect">
            <a:avLst/>
          </a:prstGeom>
          <a:noFill/>
        </p:spPr>
        <p:txBody>
          <a:bodyPr wrap="square" rtlCol="0">
            <a:spAutoFit/>
          </a:bodyPr>
          <a:lstStyle/>
          <a:p>
            <a:r>
              <a:rPr lang="en-US" sz="2400" dirty="0" smtClean="0"/>
              <a:t>How do we solve the issue?</a:t>
            </a:r>
          </a:p>
          <a:p>
            <a:pPr marL="342900" indent="-342900">
              <a:buFont typeface="Arial" pitchFamily="34" charset="0"/>
              <a:buChar char="•"/>
            </a:pPr>
            <a:endParaRPr lang="en-US" sz="2400" dirty="0"/>
          </a:p>
          <a:p>
            <a:pPr marL="285750" indent="-285750">
              <a:buFont typeface="Arial" pitchFamily="34" charset="0"/>
              <a:buChar char="•"/>
            </a:pPr>
            <a:r>
              <a:rPr lang="en-US" dirty="0"/>
              <a:t>We can conduct mean normalization to solve this </a:t>
            </a:r>
            <a:r>
              <a:rPr lang="en-US" dirty="0" smtClean="0"/>
              <a:t>issue.</a:t>
            </a:r>
          </a:p>
          <a:p>
            <a:pPr marL="285750" indent="-285750">
              <a:buFont typeface="Arial" pitchFamily="34" charset="0"/>
              <a:buChar char="•"/>
            </a:pPr>
            <a:r>
              <a:rPr lang="en-US" dirty="0" smtClean="0"/>
              <a:t>Our </a:t>
            </a:r>
            <a:r>
              <a:rPr lang="en-US" dirty="0"/>
              <a:t>prediction would be the average of each movie </a:t>
            </a:r>
          </a:p>
          <a:p>
            <a:endParaRPr lang="en-US" sz="2400" dirty="0"/>
          </a:p>
        </p:txBody>
      </p:sp>
      <p:pic>
        <p:nvPicPr>
          <p:cNvPr id="19458" name="Picture 2" descr="https://raw.githubusercontent.com/ritchieng/machine-learning-stanford/master/w9_anomaly_recommender/anomaly_detection3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3600" y="2197012"/>
            <a:ext cx="7374078" cy="36271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56046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TextBox 5"/>
          <p:cNvSpPr txBox="1"/>
          <p:nvPr/>
        </p:nvSpPr>
        <p:spPr>
          <a:xfrm>
            <a:off x="1219200" y="1219200"/>
            <a:ext cx="10134600" cy="3170099"/>
          </a:xfrm>
          <a:prstGeom prst="rect">
            <a:avLst/>
          </a:prstGeom>
          <a:noFill/>
          <a:ln>
            <a:solidFill>
              <a:schemeClr val="tx1"/>
            </a:solidFill>
          </a:ln>
        </p:spPr>
        <p:txBody>
          <a:bodyPr wrap="square" rtlCol="0">
            <a:spAutoFit/>
          </a:bodyPr>
          <a:lstStyle/>
          <a:p>
            <a:r>
              <a:rPr lang="en-US" sz="2800" b="1" dirty="0" smtClean="0"/>
              <a:t>Disadvantages</a:t>
            </a:r>
          </a:p>
          <a:p>
            <a:endParaRPr lang="en-US" sz="2800" b="1" dirty="0"/>
          </a:p>
          <a:p>
            <a:pPr marL="285750" indent="-285750" algn="just">
              <a:buFont typeface="Arial" pitchFamily="34" charset="0"/>
              <a:buChar char="•"/>
            </a:pPr>
            <a:r>
              <a:rPr lang="en-US" sz="2000" dirty="0"/>
              <a:t>Can’t recommend item if no user reviews </a:t>
            </a:r>
            <a:r>
              <a:rPr lang="en-US" sz="2000" dirty="0" err="1"/>
              <a:t>i.e</a:t>
            </a:r>
            <a:r>
              <a:rPr lang="en-US" sz="2000" dirty="0"/>
              <a:t> suffers from cold start problem</a:t>
            </a:r>
            <a:r>
              <a:rPr lang="en-US" sz="2000" dirty="0" smtClean="0"/>
              <a:t>.</a:t>
            </a:r>
          </a:p>
          <a:p>
            <a:pPr marL="285750" indent="-285750" algn="just">
              <a:buFont typeface="Arial" pitchFamily="34" charset="0"/>
              <a:buChar char="•"/>
            </a:pPr>
            <a:r>
              <a:rPr lang="en-US" sz="2000" dirty="0" smtClean="0"/>
              <a:t>Difficult </a:t>
            </a:r>
            <a:r>
              <a:rPr lang="en-US" sz="2000" dirty="0"/>
              <a:t>to recommend new users</a:t>
            </a:r>
            <a:r>
              <a:rPr lang="en-US" sz="2000" dirty="0" smtClean="0"/>
              <a:t>.</a:t>
            </a:r>
          </a:p>
          <a:p>
            <a:pPr marL="285750" indent="-285750" algn="just">
              <a:buFont typeface="Arial" pitchFamily="34" charset="0"/>
              <a:buChar char="•"/>
            </a:pPr>
            <a:r>
              <a:rPr lang="en-US" sz="2000" dirty="0" smtClean="0"/>
              <a:t>Inclination </a:t>
            </a:r>
            <a:r>
              <a:rPr lang="en-US" sz="2000" dirty="0"/>
              <a:t>to favor popular products with lots of </a:t>
            </a:r>
            <a:r>
              <a:rPr lang="en-US" sz="2000" dirty="0" smtClean="0"/>
              <a:t>reviews.</a:t>
            </a:r>
          </a:p>
          <a:p>
            <a:pPr marL="285750" indent="-285750" algn="just">
              <a:buFont typeface="Arial" pitchFamily="34" charset="0"/>
              <a:buChar char="•"/>
            </a:pPr>
            <a:r>
              <a:rPr lang="en-US" sz="2000" dirty="0" smtClean="0"/>
              <a:t>Suffers </a:t>
            </a:r>
            <a:r>
              <a:rPr lang="en-US" sz="2000" dirty="0"/>
              <a:t>from </a:t>
            </a:r>
            <a:r>
              <a:rPr lang="en-US" sz="2000" dirty="0" err="1" smtClean="0"/>
              <a:t>sparsity</a:t>
            </a:r>
            <a:r>
              <a:rPr lang="en-US" sz="2000" dirty="0" smtClean="0"/>
              <a:t> </a:t>
            </a:r>
            <a:r>
              <a:rPr lang="en-US" sz="2000" dirty="0"/>
              <a:t>problem as user will review only selected items</a:t>
            </a:r>
            <a:r>
              <a:rPr lang="en-US" sz="2000" dirty="0" smtClean="0"/>
              <a:t>.</a:t>
            </a:r>
          </a:p>
          <a:p>
            <a:pPr marL="285750" indent="-285750" algn="just">
              <a:buFont typeface="Arial" pitchFamily="34" charset="0"/>
              <a:buChar char="•"/>
            </a:pPr>
            <a:r>
              <a:rPr lang="en-US" sz="2000" dirty="0" smtClean="0"/>
              <a:t>Gray </a:t>
            </a:r>
            <a:r>
              <a:rPr lang="en-US" sz="2000" dirty="0"/>
              <a:t>sheep problem </a:t>
            </a:r>
            <a:r>
              <a:rPr lang="en-US" sz="2000" dirty="0" err="1"/>
              <a:t>i.e</a:t>
            </a:r>
            <a:r>
              <a:rPr lang="en-US" sz="2000" dirty="0"/>
              <a:t> useful predictions cannot be made due to </a:t>
            </a:r>
            <a:r>
              <a:rPr lang="en-US" sz="2000" dirty="0" err="1" smtClean="0"/>
              <a:t>sparsity</a:t>
            </a:r>
            <a:r>
              <a:rPr lang="en-US" sz="2000" dirty="0" smtClean="0"/>
              <a:t>.</a:t>
            </a:r>
          </a:p>
          <a:p>
            <a:pPr marL="285750" indent="-285750" algn="just">
              <a:buFont typeface="Arial" pitchFamily="34" charset="0"/>
              <a:buChar char="•"/>
            </a:pPr>
            <a:r>
              <a:rPr lang="en-US" sz="2000" dirty="0" smtClean="0"/>
              <a:t>Difficult </a:t>
            </a:r>
            <a:r>
              <a:rPr lang="en-US" sz="2000" dirty="0"/>
              <a:t>to recommend new releases as less reviews.</a:t>
            </a:r>
          </a:p>
          <a:p>
            <a:endParaRPr lang="en-US" sz="2400" dirty="0"/>
          </a:p>
        </p:txBody>
      </p:sp>
    </p:spTree>
    <p:extLst>
      <p:ext uri="{BB962C8B-B14F-4D97-AF65-F5344CB8AC3E}">
        <p14:creationId xmlns:p14="http://schemas.microsoft.com/office/powerpoint/2010/main" val="2049893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TextBox 5"/>
          <p:cNvSpPr txBox="1"/>
          <p:nvPr/>
        </p:nvSpPr>
        <p:spPr>
          <a:xfrm>
            <a:off x="1104900" y="533400"/>
            <a:ext cx="10134600" cy="5940088"/>
          </a:xfrm>
          <a:prstGeom prst="rect">
            <a:avLst/>
          </a:prstGeom>
          <a:noFill/>
          <a:ln>
            <a:solidFill>
              <a:schemeClr val="tx1"/>
            </a:solidFill>
          </a:ln>
        </p:spPr>
        <p:txBody>
          <a:bodyPr wrap="square" rtlCol="0">
            <a:spAutoFit/>
          </a:bodyPr>
          <a:lstStyle/>
          <a:p>
            <a:r>
              <a:rPr lang="en-US" sz="2800" b="1" dirty="0"/>
              <a:t>Singular Value </a:t>
            </a:r>
            <a:r>
              <a:rPr lang="en-US" sz="2800" b="1" dirty="0" smtClean="0"/>
              <a:t>Decomposition (SVD)</a:t>
            </a:r>
          </a:p>
          <a:p>
            <a:endParaRPr lang="en-US" sz="2800" b="1" dirty="0"/>
          </a:p>
          <a:p>
            <a:pPr marL="342900" indent="-342900">
              <a:buFont typeface="Arial" pitchFamily="34" charset="0"/>
              <a:buChar char="•"/>
            </a:pPr>
            <a:r>
              <a:rPr lang="en-US" sz="2000" dirty="0"/>
              <a:t>Most collaborative recommender systems perform poorly when dimensions in data increases </a:t>
            </a:r>
            <a:r>
              <a:rPr lang="en-US" sz="2000" dirty="0" err="1"/>
              <a:t>i.e</a:t>
            </a:r>
            <a:r>
              <a:rPr lang="en-US" sz="2000" dirty="0"/>
              <a:t> it suffers from the curse of dimensionality. </a:t>
            </a:r>
            <a:endParaRPr lang="en-US" sz="2000" dirty="0" smtClean="0"/>
          </a:p>
          <a:p>
            <a:pPr marL="342900" indent="-342900">
              <a:buFont typeface="Arial" pitchFamily="34" charset="0"/>
              <a:buChar char="•"/>
            </a:pPr>
            <a:endParaRPr lang="en-US" sz="2000" dirty="0" smtClean="0"/>
          </a:p>
          <a:p>
            <a:pPr marL="342900" indent="-342900">
              <a:buFont typeface="Arial" pitchFamily="34" charset="0"/>
              <a:buChar char="•"/>
            </a:pPr>
            <a:r>
              <a:rPr lang="en-US" sz="2000" dirty="0" smtClean="0"/>
              <a:t>It </a:t>
            </a:r>
            <a:r>
              <a:rPr lang="en-US" sz="2000" dirty="0"/>
              <a:t>is a good idea to </a:t>
            </a:r>
            <a:r>
              <a:rPr lang="en-US" sz="2000" b="1" dirty="0"/>
              <a:t>reduce the number of features</a:t>
            </a:r>
            <a:r>
              <a:rPr lang="en-US" sz="2000" dirty="0"/>
              <a:t> while retaining the maximum amount of information</a:t>
            </a:r>
            <a:r>
              <a:rPr lang="en-US" sz="2000" dirty="0" smtClean="0"/>
              <a:t>.</a:t>
            </a:r>
          </a:p>
          <a:p>
            <a:pPr marL="342900" indent="-342900">
              <a:buFont typeface="Arial" pitchFamily="34" charset="0"/>
              <a:buChar char="•"/>
            </a:pPr>
            <a:endParaRPr lang="en-US" sz="2000" dirty="0" smtClean="0"/>
          </a:p>
          <a:p>
            <a:pPr marL="342900" indent="-342900">
              <a:buFont typeface="Arial" pitchFamily="34" charset="0"/>
              <a:buChar char="•"/>
            </a:pPr>
            <a:r>
              <a:rPr lang="en-US" sz="2000" dirty="0" smtClean="0"/>
              <a:t>Reducing </a:t>
            </a:r>
            <a:r>
              <a:rPr lang="en-US" sz="2000" dirty="0"/>
              <a:t>the features is called </a:t>
            </a:r>
            <a:r>
              <a:rPr lang="en-US" sz="2000" b="1" dirty="0"/>
              <a:t>dimensionality reduction</a:t>
            </a:r>
            <a:r>
              <a:rPr lang="en-US" sz="2000" dirty="0"/>
              <a:t>. Often while reducing we can get useful part of the data </a:t>
            </a:r>
            <a:r>
              <a:rPr lang="en-US" sz="2000" dirty="0" err="1"/>
              <a:t>i.e</a:t>
            </a:r>
            <a:r>
              <a:rPr lang="en-US" sz="2000" dirty="0"/>
              <a:t> hidden correlation(latent factors) and remove redundant parts. </a:t>
            </a:r>
            <a:endParaRPr lang="en-US" sz="2000" dirty="0" smtClean="0"/>
          </a:p>
          <a:p>
            <a:pPr marL="342900" indent="-342900">
              <a:buFont typeface="Arial" pitchFamily="34" charset="0"/>
              <a:buChar char="•"/>
            </a:pPr>
            <a:endParaRPr lang="en-US" sz="2000" dirty="0" smtClean="0"/>
          </a:p>
          <a:p>
            <a:pPr marL="342900" indent="-342900">
              <a:buFont typeface="Arial" pitchFamily="34" charset="0"/>
              <a:buChar char="•"/>
            </a:pPr>
            <a:r>
              <a:rPr lang="en-US" sz="2000" dirty="0" smtClean="0"/>
              <a:t>There </a:t>
            </a:r>
            <a:r>
              <a:rPr lang="en-US" sz="2000" dirty="0"/>
              <a:t>are many dimensionality reduction algorithms like Principal Component Analysis(PCA), Linear Discriminant Analysis(LDA) but </a:t>
            </a:r>
            <a:r>
              <a:rPr lang="en-US" sz="2000" b="1" dirty="0"/>
              <a:t>SVD is used mostly in the case of recommender systems</a:t>
            </a:r>
            <a:r>
              <a:rPr lang="en-US" sz="2000" dirty="0"/>
              <a:t>. </a:t>
            </a:r>
            <a:endParaRPr lang="en-US" sz="2000" dirty="0" smtClean="0"/>
          </a:p>
          <a:p>
            <a:pPr marL="342900" indent="-342900">
              <a:buFont typeface="Arial" pitchFamily="34" charset="0"/>
              <a:buChar char="•"/>
            </a:pPr>
            <a:endParaRPr lang="en-US" sz="2000" dirty="0"/>
          </a:p>
          <a:p>
            <a:pPr marL="342900" indent="-342900">
              <a:buFont typeface="Arial" pitchFamily="34" charset="0"/>
              <a:buChar char="•"/>
            </a:pPr>
            <a:r>
              <a:rPr lang="en-US" sz="2000" dirty="0" smtClean="0"/>
              <a:t>SVD </a:t>
            </a:r>
            <a:r>
              <a:rPr lang="en-US" sz="2000" dirty="0"/>
              <a:t>uses matrix factorization to decompose matrix.</a:t>
            </a:r>
          </a:p>
          <a:p>
            <a:endParaRPr lang="en-US" sz="2400" dirty="0"/>
          </a:p>
        </p:txBody>
      </p:sp>
    </p:spTree>
    <p:extLst>
      <p:ext uri="{BB962C8B-B14F-4D97-AF65-F5344CB8AC3E}">
        <p14:creationId xmlns:p14="http://schemas.microsoft.com/office/powerpoint/2010/main" val="8771896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20482" name="Picture 2" descr="https://cdn-images-1.medium.com/max/800/1*8mKKSd3MDBGlCOmLFnPH0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914400"/>
            <a:ext cx="2381250" cy="4762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219200" y="1752600"/>
            <a:ext cx="8991600" cy="1477328"/>
          </a:xfrm>
          <a:prstGeom prst="rect">
            <a:avLst/>
          </a:prstGeom>
          <a:noFill/>
        </p:spPr>
        <p:txBody>
          <a:bodyPr wrap="square" rtlCol="0">
            <a:spAutoFit/>
          </a:bodyPr>
          <a:lstStyle/>
          <a:p>
            <a:pPr marL="285750" indent="-285750">
              <a:buFont typeface="Arial" pitchFamily="34" charset="0"/>
              <a:buChar char="•"/>
            </a:pPr>
            <a:r>
              <a:rPr lang="en-US" dirty="0"/>
              <a:t>W</a:t>
            </a:r>
            <a:r>
              <a:rPr lang="en-US" dirty="0" smtClean="0"/>
              <a:t>here </a:t>
            </a:r>
            <a:r>
              <a:rPr lang="en-US" dirty="0"/>
              <a:t>U is an </a:t>
            </a:r>
            <a:r>
              <a:rPr lang="en-US" dirty="0" err="1"/>
              <a:t>m×m</a:t>
            </a:r>
            <a:r>
              <a:rPr lang="en-US" dirty="0"/>
              <a:t> orthogonal matrix1 whose columns are the eigenvectors of </a:t>
            </a:r>
            <a:r>
              <a:rPr lang="en-US" dirty="0" smtClean="0"/>
              <a:t>AA</a:t>
            </a:r>
            <a:r>
              <a:rPr lang="en-US" sz="2000" baseline="30000" dirty="0"/>
              <a:t>T</a:t>
            </a:r>
            <a:r>
              <a:rPr lang="en-US" dirty="0" smtClean="0"/>
              <a:t> </a:t>
            </a:r>
          </a:p>
          <a:p>
            <a:pPr marL="285750" indent="-285750">
              <a:buFont typeface="Arial" pitchFamily="34" charset="0"/>
              <a:buChar char="•"/>
            </a:pPr>
            <a:r>
              <a:rPr lang="en-US" dirty="0" smtClean="0"/>
              <a:t> </a:t>
            </a:r>
            <a:r>
              <a:rPr lang="en-US" dirty="0"/>
              <a:t>V is an </a:t>
            </a:r>
            <a:r>
              <a:rPr lang="en-US" dirty="0" err="1" smtClean="0"/>
              <a:t>n×n</a:t>
            </a:r>
            <a:r>
              <a:rPr lang="en-US" dirty="0" smtClean="0"/>
              <a:t> orthogonal </a:t>
            </a:r>
            <a:r>
              <a:rPr lang="en-US" dirty="0"/>
              <a:t>matrix whose columns are the eigenvectors of </a:t>
            </a:r>
            <a:r>
              <a:rPr lang="en-US" dirty="0" smtClean="0"/>
              <a:t>A</a:t>
            </a:r>
            <a:r>
              <a:rPr lang="en-US" baseline="30000" dirty="0" smtClean="0"/>
              <a:t>T</a:t>
            </a:r>
            <a:r>
              <a:rPr lang="en-US" dirty="0" smtClean="0"/>
              <a:t> A</a:t>
            </a:r>
            <a:r>
              <a:rPr lang="en-US" dirty="0"/>
              <a:t>, </a:t>
            </a:r>
            <a:endParaRPr lang="en-US" dirty="0" smtClean="0"/>
          </a:p>
          <a:p>
            <a:pPr marL="285750" indent="-285750">
              <a:buFont typeface="Arial" pitchFamily="34" charset="0"/>
              <a:buChar char="•"/>
            </a:pPr>
            <a:r>
              <a:rPr lang="en-US" dirty="0"/>
              <a:t> </a:t>
            </a:r>
            <a:r>
              <a:rPr lang="en-US" dirty="0" smtClean="0"/>
              <a:t>∑ is </a:t>
            </a:r>
            <a:r>
              <a:rPr lang="en-US" dirty="0"/>
              <a:t>an </a:t>
            </a:r>
            <a:r>
              <a:rPr lang="en-US" dirty="0" err="1"/>
              <a:t>m×n</a:t>
            </a:r>
            <a:r>
              <a:rPr lang="en-US" dirty="0"/>
              <a:t> diagonal </a:t>
            </a:r>
            <a:r>
              <a:rPr lang="en-US" dirty="0" smtClean="0"/>
              <a:t>matrix of </a:t>
            </a:r>
            <a:r>
              <a:rPr lang="en-US" dirty="0"/>
              <a:t>the </a:t>
            </a:r>
            <a:r>
              <a:rPr lang="en-US" dirty="0" smtClean="0"/>
              <a:t>form</a:t>
            </a:r>
          </a:p>
          <a:p>
            <a:pPr marL="285750" indent="-285750">
              <a:buFont typeface="Arial" pitchFamily="34" charset="0"/>
              <a:buChar char="•"/>
            </a:pPr>
            <a:r>
              <a:rPr lang="en-US" dirty="0"/>
              <a:t> </a:t>
            </a:r>
            <a:r>
              <a:rPr lang="en-US" dirty="0" smtClean="0"/>
              <a:t>σ1 </a:t>
            </a:r>
            <a:r>
              <a:rPr lang="en-US" dirty="0"/>
              <a:t>≥ 2 ≥ ・ ・ ・ ≥ r &gt; 0 and r = rank(A). In the above, 1, . . . , r are the square roots of </a:t>
            </a:r>
            <a:r>
              <a:rPr lang="en-US" dirty="0" smtClean="0"/>
              <a:t>the eigenvalues </a:t>
            </a:r>
            <a:r>
              <a:rPr lang="en-US" dirty="0"/>
              <a:t>of ATA. They are called the singular values of A.</a:t>
            </a:r>
            <a:endParaRPr lang="en-US" dirty="0"/>
          </a:p>
        </p:txBody>
      </p:sp>
      <p:pic>
        <p:nvPicPr>
          <p:cNvPr id="204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0" y="2514600"/>
            <a:ext cx="2570324"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41548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26626" name="Picture 2" descr="https://cdn-images-1.medium.com/max/800/1*lea24yyGSZVJtxuZbOM0t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381000"/>
            <a:ext cx="7620000" cy="54006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54341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2" name="TextBox 1"/>
          <p:cNvSpPr txBox="1"/>
          <p:nvPr/>
        </p:nvSpPr>
        <p:spPr>
          <a:xfrm>
            <a:off x="647700" y="914400"/>
            <a:ext cx="11049000" cy="5078313"/>
          </a:xfrm>
          <a:prstGeom prst="rect">
            <a:avLst/>
          </a:prstGeom>
          <a:noFill/>
          <a:ln>
            <a:solidFill>
              <a:schemeClr val="tx1"/>
            </a:solidFill>
          </a:ln>
        </p:spPr>
        <p:txBody>
          <a:bodyPr wrap="square" rtlCol="0">
            <a:spAutoFit/>
          </a:bodyPr>
          <a:lstStyle/>
          <a:p>
            <a:pPr marL="285750" indent="-285750">
              <a:buFont typeface="Wingdings" pitchFamily="2" charset="2"/>
              <a:buChar char="ü"/>
            </a:pPr>
            <a:r>
              <a:rPr lang="en-US" dirty="0"/>
              <a:t>For U it shows user’s similarity to movie genre, So the first column of U represents weights that would match each user’s preference to Sci-Fi category. We can see that the 4th user rates Sci-Fi category highly. While the second column of U represents weights that would match each user’s preference to Romance category. We can see that 6th user rates Romantic category highly. </a:t>
            </a:r>
            <a:endParaRPr lang="en-US" dirty="0" smtClean="0"/>
          </a:p>
          <a:p>
            <a:pPr marL="285750" indent="-285750">
              <a:buFont typeface="Wingdings" pitchFamily="2" charset="2"/>
              <a:buChar char="ü"/>
            </a:pPr>
            <a:endParaRPr lang="en-US" dirty="0"/>
          </a:p>
          <a:p>
            <a:pPr marL="285750" indent="-285750">
              <a:buFont typeface="Wingdings" pitchFamily="2" charset="2"/>
              <a:buChar char="ü"/>
            </a:pPr>
            <a:r>
              <a:rPr lang="en-US" dirty="0" smtClean="0"/>
              <a:t>For </a:t>
            </a:r>
            <a:r>
              <a:rPr lang="en-US" dirty="0"/>
              <a:t>the third column, we need to look at the Σ value given</a:t>
            </a:r>
            <a:r>
              <a:rPr lang="en-US" dirty="0" smtClean="0"/>
              <a:t>.</a:t>
            </a:r>
          </a:p>
          <a:p>
            <a:pPr marL="285750" indent="-285750">
              <a:buFont typeface="Wingdings" pitchFamily="2" charset="2"/>
              <a:buChar char="ü"/>
            </a:pPr>
            <a:endParaRPr lang="en-US" dirty="0"/>
          </a:p>
          <a:p>
            <a:pPr marL="285750" indent="-285750">
              <a:buFont typeface="Wingdings" pitchFamily="2" charset="2"/>
              <a:buChar char="ü"/>
            </a:pPr>
            <a:r>
              <a:rPr lang="en-US" dirty="0"/>
              <a:t>For Σ, The first diagonal entry represents the weight(strength)of Sci-Fi category </a:t>
            </a:r>
            <a:r>
              <a:rPr lang="en-US" dirty="0" err="1"/>
              <a:t>i.e</a:t>
            </a:r>
            <a:r>
              <a:rPr lang="en-US" dirty="0"/>
              <a:t> 12.4 and the second diagonal entry represents the weight(strength) of Romance category </a:t>
            </a:r>
            <a:r>
              <a:rPr lang="en-US" dirty="0" err="1"/>
              <a:t>i.e</a:t>
            </a:r>
            <a:r>
              <a:rPr lang="en-US" dirty="0"/>
              <a:t> 9.5. And as for the third diagonal entry for the value is lower compared to other diagonal entries, it is discarded. It is considered noise</a:t>
            </a:r>
            <a:r>
              <a:rPr lang="en-US" dirty="0" smtClean="0"/>
              <a:t>.</a:t>
            </a:r>
          </a:p>
          <a:p>
            <a:pPr marL="285750" indent="-285750">
              <a:buFont typeface="Wingdings" pitchFamily="2" charset="2"/>
              <a:buChar char="ü"/>
            </a:pPr>
            <a:endParaRPr lang="en-US" dirty="0"/>
          </a:p>
          <a:p>
            <a:pPr marL="285750" indent="-285750">
              <a:buFont typeface="Wingdings" pitchFamily="2" charset="2"/>
              <a:buChar char="ü"/>
            </a:pPr>
            <a:r>
              <a:rPr lang="en-US" dirty="0"/>
              <a:t>For V, The columns show the similarity of movies to a category. So, we can see from the first column of V that the 1st movie belongs to the Sci-Fi(0.56) category. Similarly, as the 3rd row is discarded as noise the 2nd movie is considered also belongs to Sci-Fi Category</a:t>
            </a:r>
            <a:r>
              <a:rPr lang="en-US" dirty="0" smtClean="0"/>
              <a:t>.</a:t>
            </a:r>
          </a:p>
          <a:p>
            <a:pPr marL="285750" indent="-285750">
              <a:buFont typeface="Wingdings" pitchFamily="2" charset="2"/>
              <a:buChar char="ü"/>
            </a:pPr>
            <a:endParaRPr lang="en-US" dirty="0"/>
          </a:p>
          <a:p>
            <a:pPr marL="285750" indent="-285750">
              <a:buFont typeface="Wingdings" pitchFamily="2" charset="2"/>
              <a:buChar char="ü"/>
            </a:pPr>
            <a:r>
              <a:rPr lang="en-US" dirty="0"/>
              <a:t>So, After Eliminating the 3rd column from U, 3rd row and 3rd column from Σ, and 3rd row we get the below matrices.</a:t>
            </a:r>
          </a:p>
          <a:p>
            <a:endParaRPr lang="en-US" dirty="0"/>
          </a:p>
        </p:txBody>
      </p:sp>
    </p:spTree>
    <p:extLst>
      <p:ext uri="{BB962C8B-B14F-4D97-AF65-F5344CB8AC3E}">
        <p14:creationId xmlns:p14="http://schemas.microsoft.com/office/powerpoint/2010/main" val="41399273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27650" name="Picture 2" descr="https://cdn-images-1.medium.com/max/800/1*lmSD2vpDnfdJX099wTPyj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447800"/>
            <a:ext cx="9104556" cy="3714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8897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95400" y="685800"/>
            <a:ext cx="9677400" cy="2800767"/>
          </a:xfrm>
          <a:prstGeom prst="rect">
            <a:avLst/>
          </a:prstGeom>
          <a:noFill/>
        </p:spPr>
        <p:txBody>
          <a:bodyPr wrap="square" rtlCol="0">
            <a:spAutoFit/>
          </a:bodyPr>
          <a:lstStyle/>
          <a:p>
            <a:r>
              <a:rPr lang="en-US" sz="2800" b="1" dirty="0"/>
              <a:t>Use cases of Recommender </a:t>
            </a:r>
            <a:r>
              <a:rPr lang="en-US" sz="2800" b="1" dirty="0" smtClean="0"/>
              <a:t>System</a:t>
            </a:r>
          </a:p>
          <a:p>
            <a:endParaRPr lang="en-US" sz="2800" b="1" dirty="0"/>
          </a:p>
          <a:p>
            <a:r>
              <a:rPr lang="en-US" sz="2800" b="1" dirty="0"/>
              <a:t>Amazon</a:t>
            </a:r>
          </a:p>
          <a:p>
            <a:r>
              <a:rPr lang="en-US" dirty="0"/>
              <a:t>When we buy something or browse anything on Amazon, we see recommended products based on our taste or search results on the page.</a:t>
            </a:r>
          </a:p>
          <a:p>
            <a:endParaRPr lang="en-US" sz="2800" b="1" dirty="0"/>
          </a:p>
          <a:p>
            <a:r>
              <a:rPr lang="en-US" sz="2800" dirty="0" smtClean="0"/>
              <a:t> </a:t>
            </a:r>
            <a:endParaRPr lang="en-US" sz="2800" dirty="0"/>
          </a:p>
        </p:txBody>
      </p:sp>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3076" name="Picture 4" descr="Image result for amazon recommend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5571" y="2895600"/>
            <a:ext cx="6200775" cy="33623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2" name="Rectangle 1"/>
          <p:cNvSpPr/>
          <p:nvPr/>
        </p:nvSpPr>
        <p:spPr>
          <a:xfrm>
            <a:off x="1143000" y="838200"/>
            <a:ext cx="10363200" cy="646331"/>
          </a:xfrm>
          <a:prstGeom prst="rect">
            <a:avLst/>
          </a:prstGeom>
        </p:spPr>
        <p:txBody>
          <a:bodyPr wrap="square">
            <a:spAutoFit/>
          </a:bodyPr>
          <a:lstStyle/>
          <a:p>
            <a:r>
              <a:rPr lang="en-US" dirty="0"/>
              <a:t>We have reduced the initial UΣV dimension, so to check if lost any information we need to multiply all 3 matrices.</a:t>
            </a:r>
          </a:p>
        </p:txBody>
      </p:sp>
      <p:pic>
        <p:nvPicPr>
          <p:cNvPr id="28674" name="Picture 2" descr="https://cdn-images-1.medium.com/max/800/1*1Np8doY3D66m2ZVAf5IZm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676400"/>
            <a:ext cx="6858000" cy="28603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14400" y="4800600"/>
            <a:ext cx="10820400" cy="1754326"/>
          </a:xfrm>
          <a:prstGeom prst="rect">
            <a:avLst/>
          </a:prstGeom>
          <a:noFill/>
        </p:spPr>
        <p:txBody>
          <a:bodyPr wrap="square" rtlCol="0">
            <a:spAutoFit/>
          </a:bodyPr>
          <a:lstStyle/>
          <a:p>
            <a:r>
              <a:rPr lang="en-US" dirty="0"/>
              <a:t>On multiplying we see there is </a:t>
            </a:r>
            <a:r>
              <a:rPr lang="en-US" b="1" dirty="0"/>
              <a:t>very little loss of information</a:t>
            </a:r>
            <a:r>
              <a:rPr lang="en-US" dirty="0"/>
              <a:t> as elements of a matrix are very similar. It is similarly used for predicting missing values among ratings and suggest high ratings to the user</a:t>
            </a:r>
            <a:r>
              <a:rPr lang="en-US" dirty="0" smtClean="0"/>
              <a:t>.</a:t>
            </a:r>
          </a:p>
          <a:p>
            <a:endParaRPr lang="en-US" dirty="0"/>
          </a:p>
          <a:p>
            <a:r>
              <a:rPr lang="en-US" dirty="0"/>
              <a:t>So this is how we decompose a matrix without losing much of the important data and It helps to analyze and </a:t>
            </a:r>
            <a:r>
              <a:rPr lang="en-US" b="1" dirty="0"/>
              <a:t>acquire important information </a:t>
            </a:r>
            <a:r>
              <a:rPr lang="en-US" dirty="0"/>
              <a:t>concerning the matrix data.</a:t>
            </a:r>
          </a:p>
          <a:p>
            <a:endParaRPr lang="en-US" dirty="0"/>
          </a:p>
        </p:txBody>
      </p:sp>
    </p:spTree>
    <p:extLst>
      <p:ext uri="{BB962C8B-B14F-4D97-AF65-F5344CB8AC3E}">
        <p14:creationId xmlns:p14="http://schemas.microsoft.com/office/powerpoint/2010/main" val="29990913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2" name="Rectangle 1"/>
          <p:cNvSpPr/>
          <p:nvPr/>
        </p:nvSpPr>
        <p:spPr>
          <a:xfrm>
            <a:off x="1143000" y="838200"/>
            <a:ext cx="10363200" cy="2862322"/>
          </a:xfrm>
          <a:prstGeom prst="rect">
            <a:avLst/>
          </a:prstGeom>
        </p:spPr>
        <p:txBody>
          <a:bodyPr wrap="square">
            <a:spAutoFit/>
          </a:bodyPr>
          <a:lstStyle/>
          <a:p>
            <a:r>
              <a:rPr lang="en-US" dirty="0"/>
              <a:t>Now to get the rating </a:t>
            </a:r>
            <a:r>
              <a:rPr lang="en-US" i="1" dirty="0" err="1"/>
              <a:t>rui</a:t>
            </a:r>
            <a:r>
              <a:rPr lang="en-US" dirty="0"/>
              <a:t> for a movie </a:t>
            </a:r>
            <a:r>
              <a:rPr lang="en-US" i="1" dirty="0" err="1"/>
              <a:t>qik</a:t>
            </a:r>
            <a:r>
              <a:rPr lang="en-US" dirty="0"/>
              <a:t> rated by a user </a:t>
            </a:r>
            <a:r>
              <a:rPr lang="en-US" i="1" dirty="0" err="1"/>
              <a:t>puk</a:t>
            </a:r>
            <a:r>
              <a:rPr lang="en-US" dirty="0"/>
              <a:t> across all the latent features </a:t>
            </a:r>
            <a:r>
              <a:rPr lang="en-US" i="1" dirty="0"/>
              <a:t>k</a:t>
            </a:r>
            <a:r>
              <a:rPr lang="en-US" dirty="0"/>
              <a:t>, we can calculate the dot product of the 2 vectors and add them to get the ratings based on all the latent features</a:t>
            </a:r>
            <a:r>
              <a:rPr lang="en-US" dirty="0" smtClean="0"/>
              <a:t>.</a:t>
            </a:r>
          </a:p>
          <a:p>
            <a:endParaRPr lang="en-US" dirty="0"/>
          </a:p>
          <a:p>
            <a:endParaRPr lang="en-US" dirty="0"/>
          </a:p>
          <a:p>
            <a:endParaRPr lang="en-US" dirty="0" smtClean="0"/>
          </a:p>
          <a:p>
            <a:endParaRPr lang="en-US" dirty="0"/>
          </a:p>
          <a:p>
            <a:endParaRPr lang="en-US" dirty="0" smtClean="0"/>
          </a:p>
          <a:p>
            <a:r>
              <a:rPr lang="en-US" dirty="0" smtClean="0"/>
              <a:t>This </a:t>
            </a:r>
            <a:r>
              <a:rPr lang="en-US" dirty="0"/>
              <a:t>is how matrix factorization gives us the ratings for the movies which have not been rated by the users</a:t>
            </a:r>
          </a:p>
        </p:txBody>
      </p:sp>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997898"/>
            <a:ext cx="3048000" cy="765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1471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2" name="Rectangle 1"/>
          <p:cNvSpPr/>
          <p:nvPr/>
        </p:nvSpPr>
        <p:spPr>
          <a:xfrm>
            <a:off x="1143000" y="838200"/>
            <a:ext cx="10363200" cy="5170646"/>
          </a:xfrm>
          <a:prstGeom prst="rect">
            <a:avLst/>
          </a:prstGeom>
        </p:spPr>
        <p:txBody>
          <a:bodyPr wrap="square">
            <a:spAutoFit/>
          </a:bodyPr>
          <a:lstStyle/>
          <a:p>
            <a:r>
              <a:rPr lang="en-US" sz="2400" b="1" dirty="0">
                <a:solidFill>
                  <a:schemeClr val="accent3">
                    <a:lumMod val="60000"/>
                    <a:lumOff val="40000"/>
                  </a:schemeClr>
                </a:solidFill>
              </a:rPr>
              <a:t>Evaluation metrics for recommendation </a:t>
            </a:r>
            <a:r>
              <a:rPr lang="en-US" sz="2400" b="1" dirty="0">
                <a:solidFill>
                  <a:schemeClr val="accent3">
                    <a:lumMod val="60000"/>
                    <a:lumOff val="40000"/>
                  </a:schemeClr>
                </a:solidFill>
              </a:rPr>
              <a:t>engines</a:t>
            </a:r>
          </a:p>
          <a:p>
            <a:endParaRPr lang="en-US" sz="2400" b="1" dirty="0"/>
          </a:p>
          <a:p>
            <a:r>
              <a:rPr lang="en-US" sz="2400" b="1" dirty="0" smtClean="0"/>
              <a:t>1. Recall : </a:t>
            </a:r>
            <a:r>
              <a:rPr lang="en-US" sz="2400" dirty="0"/>
              <a:t>What proportion of items that a user likes were actually recommended</a:t>
            </a:r>
          </a:p>
          <a:p>
            <a:endParaRPr lang="en-US" sz="2400" b="1" dirty="0" smtClean="0"/>
          </a:p>
          <a:p>
            <a:endParaRPr lang="en-US" sz="2400" b="1" dirty="0"/>
          </a:p>
          <a:p>
            <a:endParaRPr lang="en-US" sz="2400" b="1" dirty="0" smtClean="0"/>
          </a:p>
          <a:p>
            <a:endParaRPr lang="en-US" sz="2400" b="1" dirty="0"/>
          </a:p>
          <a:p>
            <a:pPr marL="742950" lvl="1" indent="-285750">
              <a:buFont typeface="Arial" pitchFamily="34" charset="0"/>
              <a:buChar char="•"/>
            </a:pPr>
            <a:r>
              <a:rPr lang="en-US" dirty="0" smtClean="0"/>
              <a:t>Here </a:t>
            </a:r>
            <a:r>
              <a:rPr lang="en-US" i="1" dirty="0" err="1"/>
              <a:t>tp</a:t>
            </a:r>
            <a:r>
              <a:rPr lang="en-US" dirty="0"/>
              <a:t> represents the number of items recommended to a user that he/she likes and </a:t>
            </a:r>
            <a:r>
              <a:rPr lang="en-US" i="1" dirty="0" err="1"/>
              <a:t>tp</a:t>
            </a:r>
            <a:r>
              <a:rPr lang="en-US" dirty="0" err="1"/>
              <a:t>+</a:t>
            </a:r>
            <a:r>
              <a:rPr lang="en-US" i="1" dirty="0" err="1"/>
              <a:t>fn</a:t>
            </a:r>
            <a:r>
              <a:rPr lang="en-US" dirty="0"/>
              <a:t> represents the total items that a user likes</a:t>
            </a:r>
          </a:p>
          <a:p>
            <a:pPr marL="742950" lvl="1" indent="-285750">
              <a:buFont typeface="Arial" pitchFamily="34" charset="0"/>
              <a:buChar char="•"/>
            </a:pPr>
            <a:r>
              <a:rPr lang="en-US" dirty="0"/>
              <a:t>If a user likes 5 items and the recommendation engine decided to show 3 of them, then the recall will be 0.6</a:t>
            </a:r>
          </a:p>
          <a:p>
            <a:pPr marL="742950" lvl="1" indent="-285750">
              <a:buFont typeface="Arial" pitchFamily="34" charset="0"/>
              <a:buChar char="•"/>
            </a:pPr>
            <a:r>
              <a:rPr lang="en-US" dirty="0"/>
              <a:t>Larger the recall, better are the recommendations</a:t>
            </a:r>
          </a:p>
          <a:p>
            <a:endParaRPr lang="en-US" sz="2400" b="1" dirty="0" smtClean="0"/>
          </a:p>
          <a:p>
            <a:endParaRPr lang="en-US" sz="2400" b="1" dirty="0" smtClean="0"/>
          </a:p>
        </p:txBody>
      </p:sp>
      <p:pic>
        <p:nvPicPr>
          <p:cNvPr id="31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2423398"/>
            <a:ext cx="3038475"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4050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2" name="Rectangle 1"/>
          <p:cNvSpPr/>
          <p:nvPr/>
        </p:nvSpPr>
        <p:spPr>
          <a:xfrm>
            <a:off x="1143000" y="838200"/>
            <a:ext cx="10363200" cy="5632311"/>
          </a:xfrm>
          <a:prstGeom prst="rect">
            <a:avLst/>
          </a:prstGeom>
        </p:spPr>
        <p:txBody>
          <a:bodyPr wrap="square">
            <a:spAutoFit/>
          </a:bodyPr>
          <a:lstStyle/>
          <a:p>
            <a:r>
              <a:rPr lang="en-US" sz="2400" b="1" dirty="0">
                <a:solidFill>
                  <a:schemeClr val="accent3">
                    <a:lumMod val="60000"/>
                    <a:lumOff val="40000"/>
                  </a:schemeClr>
                </a:solidFill>
              </a:rPr>
              <a:t>Evaluation metrics for recommendation </a:t>
            </a:r>
            <a:r>
              <a:rPr lang="en-US" sz="2400" b="1" dirty="0">
                <a:solidFill>
                  <a:schemeClr val="accent3">
                    <a:lumMod val="60000"/>
                    <a:lumOff val="40000"/>
                  </a:schemeClr>
                </a:solidFill>
              </a:rPr>
              <a:t>engines</a:t>
            </a:r>
          </a:p>
          <a:p>
            <a:endParaRPr lang="en-US" sz="2400" b="1" dirty="0"/>
          </a:p>
          <a:p>
            <a:pPr marL="0" lvl="1"/>
            <a:r>
              <a:rPr lang="en-US" sz="2400" b="1" dirty="0"/>
              <a:t>2</a:t>
            </a:r>
            <a:r>
              <a:rPr lang="en-US" sz="2400" b="1" dirty="0" smtClean="0"/>
              <a:t>. Precision : </a:t>
            </a:r>
            <a:r>
              <a:rPr lang="en-US" sz="2400" dirty="0"/>
              <a:t>Out of all the recommended items, how many did the user actually like?</a:t>
            </a:r>
          </a:p>
          <a:p>
            <a:endParaRPr lang="en-US" sz="2400" b="1" dirty="0" smtClean="0"/>
          </a:p>
          <a:p>
            <a:endParaRPr lang="en-US" sz="2400" b="1" dirty="0" smtClean="0"/>
          </a:p>
          <a:p>
            <a:endParaRPr lang="en-US" sz="2400" b="1" dirty="0"/>
          </a:p>
          <a:p>
            <a:pPr marL="742950" lvl="1" indent="-285750">
              <a:buFont typeface="Arial" pitchFamily="34" charset="0"/>
              <a:buChar char="•"/>
            </a:pPr>
            <a:r>
              <a:rPr lang="en-US" dirty="0" smtClean="0"/>
              <a:t>Here </a:t>
            </a:r>
            <a:r>
              <a:rPr lang="en-US" i="1" dirty="0" err="1"/>
              <a:t>tp</a:t>
            </a:r>
            <a:r>
              <a:rPr lang="en-US" dirty="0"/>
              <a:t> represents the number of items recommended to a user that he/she likes and </a:t>
            </a:r>
            <a:r>
              <a:rPr lang="en-US" i="1" dirty="0" err="1"/>
              <a:t>tp</a:t>
            </a:r>
            <a:r>
              <a:rPr lang="en-US" dirty="0" err="1"/>
              <a:t>+</a:t>
            </a:r>
            <a:r>
              <a:rPr lang="en-US" i="1" dirty="0" err="1"/>
              <a:t>fp</a:t>
            </a:r>
            <a:r>
              <a:rPr lang="en-US" dirty="0"/>
              <a:t> represents the total items recommended to a user</a:t>
            </a:r>
          </a:p>
          <a:p>
            <a:pPr marL="742950" lvl="1" indent="-285750">
              <a:buFont typeface="Arial" pitchFamily="34" charset="0"/>
              <a:buChar char="•"/>
            </a:pPr>
            <a:r>
              <a:rPr lang="en-US" dirty="0"/>
              <a:t>If 5 items were recommended to the user out of which he liked 4, then precision will be 0.8</a:t>
            </a:r>
          </a:p>
          <a:p>
            <a:pPr marL="742950" lvl="1" indent="-285750">
              <a:buFont typeface="Arial" pitchFamily="34" charset="0"/>
              <a:buChar char="•"/>
            </a:pPr>
            <a:r>
              <a:rPr lang="en-US" dirty="0"/>
              <a:t>Larger the precision, better the recommendations</a:t>
            </a:r>
          </a:p>
          <a:p>
            <a:pPr marL="742950" lvl="1" indent="-285750">
              <a:buFont typeface="Arial" pitchFamily="34" charset="0"/>
              <a:buChar char="•"/>
            </a:pPr>
            <a:r>
              <a:rPr lang="en-US" dirty="0"/>
              <a:t>But consider this case: If we simply recommend all the items, they will definitely cover the items which the user likes. So we have 100% recall! But think about precision for a second. If we recommend say 1000 items and user likes only 10 of them, then precision is 0.1%. This is really low. So, our aim should be to maximize both precision and recall.</a:t>
            </a:r>
          </a:p>
          <a:p>
            <a:endParaRPr lang="en-US" sz="2400" b="1" dirty="0" smtClean="0"/>
          </a:p>
          <a:p>
            <a:endParaRPr lang="en-US" sz="2400" b="1" dirty="0" smtClean="0"/>
          </a:p>
        </p:txBody>
      </p:sp>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1914" y="2124075"/>
            <a:ext cx="2657475" cy="107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39467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2" name="Rectangle 1"/>
          <p:cNvSpPr/>
          <p:nvPr/>
        </p:nvSpPr>
        <p:spPr>
          <a:xfrm>
            <a:off x="1143000" y="838200"/>
            <a:ext cx="10363200" cy="4154984"/>
          </a:xfrm>
          <a:prstGeom prst="rect">
            <a:avLst/>
          </a:prstGeom>
        </p:spPr>
        <p:txBody>
          <a:bodyPr wrap="square">
            <a:spAutoFit/>
          </a:bodyPr>
          <a:lstStyle/>
          <a:p>
            <a:r>
              <a:rPr lang="en-US" sz="2400" b="1" dirty="0">
                <a:solidFill>
                  <a:schemeClr val="accent3">
                    <a:lumMod val="60000"/>
                    <a:lumOff val="40000"/>
                  </a:schemeClr>
                </a:solidFill>
              </a:rPr>
              <a:t>Evaluation metrics for recommendation </a:t>
            </a:r>
            <a:r>
              <a:rPr lang="en-US" sz="2400" b="1" dirty="0" smtClean="0">
                <a:solidFill>
                  <a:schemeClr val="accent3">
                    <a:lumMod val="60000"/>
                    <a:lumOff val="40000"/>
                  </a:schemeClr>
                </a:solidFill>
              </a:rPr>
              <a:t>engines</a:t>
            </a:r>
          </a:p>
          <a:p>
            <a:endParaRPr lang="en-US" sz="2400" b="1" dirty="0"/>
          </a:p>
          <a:p>
            <a:pPr marL="0" lvl="1"/>
            <a:r>
              <a:rPr lang="en-US" sz="2400" b="1" dirty="0" smtClean="0"/>
              <a:t>3</a:t>
            </a:r>
            <a:r>
              <a:rPr lang="en-US" sz="2400" b="1" dirty="0"/>
              <a:t>. RMSE (Root Mean Squared Error): </a:t>
            </a:r>
            <a:r>
              <a:rPr lang="en-US" sz="2400" dirty="0"/>
              <a:t>It measures the error in the predicted ratings</a:t>
            </a:r>
            <a:endParaRPr lang="en-US" sz="2400" b="1" dirty="0" smtClean="0"/>
          </a:p>
          <a:p>
            <a:endParaRPr lang="en-US" sz="2400" b="1" dirty="0" smtClean="0"/>
          </a:p>
          <a:p>
            <a:endParaRPr lang="en-US" sz="2400" b="1" dirty="0"/>
          </a:p>
          <a:p>
            <a:endParaRPr lang="en-US" dirty="0"/>
          </a:p>
          <a:p>
            <a:pPr marL="742950" lvl="1" indent="-285750">
              <a:buFont typeface="Arial" pitchFamily="34" charset="0"/>
              <a:buChar char="•"/>
            </a:pPr>
            <a:r>
              <a:rPr lang="en-US" dirty="0"/>
              <a:t>Here, Predicted is the rating predicted by the model and Actual is the original rating</a:t>
            </a:r>
          </a:p>
          <a:p>
            <a:pPr marL="742950" lvl="1" indent="-285750">
              <a:buFont typeface="Arial" pitchFamily="34" charset="0"/>
              <a:buChar char="•"/>
            </a:pPr>
            <a:r>
              <a:rPr lang="en-US" dirty="0"/>
              <a:t>If a user has given a rating of 5 to a movie and we predicted the rating as 4, then RMSE is 1</a:t>
            </a:r>
          </a:p>
          <a:p>
            <a:pPr marL="742950" lvl="1" indent="-285750">
              <a:buFont typeface="Arial" pitchFamily="34" charset="0"/>
              <a:buChar char="•"/>
            </a:pPr>
            <a:r>
              <a:rPr lang="en-US" dirty="0"/>
              <a:t>Lesser the RMSE value, better the recommendations</a:t>
            </a:r>
          </a:p>
          <a:p>
            <a:endParaRPr lang="en-US" sz="2400" b="1" dirty="0" smtClean="0"/>
          </a:p>
          <a:p>
            <a:endParaRPr lang="en-US" sz="2400" b="1" dirty="0" smtClean="0"/>
          </a:p>
        </p:txBody>
      </p:sp>
      <p:pic>
        <p:nvPicPr>
          <p:cNvPr id="33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0038" y="2057400"/>
            <a:ext cx="3971925"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97970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2" name="Rectangle 1"/>
          <p:cNvSpPr/>
          <p:nvPr/>
        </p:nvSpPr>
        <p:spPr>
          <a:xfrm>
            <a:off x="1143000" y="838200"/>
            <a:ext cx="10363200" cy="5539978"/>
          </a:xfrm>
          <a:prstGeom prst="rect">
            <a:avLst/>
          </a:prstGeom>
        </p:spPr>
        <p:txBody>
          <a:bodyPr wrap="square">
            <a:spAutoFit/>
          </a:bodyPr>
          <a:lstStyle/>
          <a:p>
            <a:r>
              <a:rPr lang="en-US" sz="2400" b="1" dirty="0">
                <a:solidFill>
                  <a:schemeClr val="accent3">
                    <a:lumMod val="60000"/>
                    <a:lumOff val="40000"/>
                  </a:schemeClr>
                </a:solidFill>
              </a:rPr>
              <a:t>Evaluation metrics for recommendation </a:t>
            </a:r>
            <a:r>
              <a:rPr lang="en-US" sz="2400" b="1" dirty="0" smtClean="0">
                <a:solidFill>
                  <a:schemeClr val="accent3">
                    <a:lumMod val="60000"/>
                    <a:lumOff val="40000"/>
                  </a:schemeClr>
                </a:solidFill>
              </a:rPr>
              <a:t>engines</a:t>
            </a:r>
          </a:p>
          <a:p>
            <a:endParaRPr lang="en-US" sz="2400" b="1" dirty="0">
              <a:solidFill>
                <a:schemeClr val="accent3">
                  <a:lumMod val="60000"/>
                  <a:lumOff val="40000"/>
                </a:schemeClr>
              </a:solidFill>
            </a:endParaRPr>
          </a:p>
          <a:p>
            <a:pPr marL="342900" indent="-342900">
              <a:buFont typeface="Wingdings" pitchFamily="2" charset="2"/>
              <a:buChar char="ü"/>
            </a:pPr>
            <a:r>
              <a:rPr lang="en-US" dirty="0"/>
              <a:t>The </a:t>
            </a:r>
            <a:r>
              <a:rPr lang="en-US" dirty="0" smtClean="0"/>
              <a:t>earlier metrics </a:t>
            </a:r>
            <a:r>
              <a:rPr lang="en-US" dirty="0"/>
              <a:t>tell us how accurate our recommendations </a:t>
            </a:r>
            <a:r>
              <a:rPr lang="en-US" b="1" dirty="0"/>
              <a:t>are but they do not focus on the order of </a:t>
            </a:r>
            <a:r>
              <a:rPr lang="en-US" b="1" dirty="0" smtClean="0"/>
              <a:t>recommendations.</a:t>
            </a:r>
          </a:p>
          <a:p>
            <a:pPr marL="342900" indent="-342900">
              <a:buFont typeface="Wingdings" pitchFamily="2" charset="2"/>
              <a:buChar char="ü"/>
            </a:pPr>
            <a:r>
              <a:rPr lang="en-US" dirty="0" smtClean="0"/>
              <a:t>They </a:t>
            </a:r>
            <a:r>
              <a:rPr lang="en-US" dirty="0"/>
              <a:t>do not focus on </a:t>
            </a:r>
            <a:r>
              <a:rPr lang="en-US" b="1" dirty="0"/>
              <a:t>which product to recommend first and what follows after that. </a:t>
            </a:r>
            <a:endParaRPr lang="en-US" b="1" dirty="0" smtClean="0"/>
          </a:p>
          <a:p>
            <a:pPr marL="342900" indent="-342900">
              <a:buFont typeface="Wingdings" pitchFamily="2" charset="2"/>
              <a:buChar char="ü"/>
            </a:pPr>
            <a:r>
              <a:rPr lang="en-US" dirty="0" smtClean="0"/>
              <a:t>Lets explore some other metrics that also </a:t>
            </a:r>
            <a:r>
              <a:rPr lang="en-US" dirty="0"/>
              <a:t>considers the order of the products </a:t>
            </a:r>
            <a:r>
              <a:rPr lang="en-US" dirty="0" smtClean="0"/>
              <a:t>recommended.</a:t>
            </a:r>
            <a:endParaRPr lang="en-US" b="1" dirty="0" smtClean="0">
              <a:solidFill>
                <a:schemeClr val="accent3">
                  <a:lumMod val="60000"/>
                  <a:lumOff val="40000"/>
                </a:schemeClr>
              </a:solidFill>
            </a:endParaRPr>
          </a:p>
          <a:p>
            <a:endParaRPr lang="en-US" sz="2400" b="1" dirty="0"/>
          </a:p>
          <a:p>
            <a:pPr marL="0" lvl="1"/>
            <a:r>
              <a:rPr lang="en-US" sz="2400" b="1" dirty="0"/>
              <a:t>4</a:t>
            </a:r>
            <a:r>
              <a:rPr lang="en-US" sz="2400" b="1" dirty="0" smtClean="0"/>
              <a:t>. </a:t>
            </a:r>
            <a:r>
              <a:rPr lang="en-US" sz="2400" b="1" dirty="0"/>
              <a:t>Mean Reciprocal Rank: </a:t>
            </a:r>
            <a:r>
              <a:rPr lang="en-US" sz="2400" dirty="0"/>
              <a:t>It measures the error in the predicted ratings</a:t>
            </a:r>
            <a:endParaRPr lang="en-US" sz="2400" b="1" dirty="0" smtClean="0"/>
          </a:p>
          <a:p>
            <a:endParaRPr lang="en-US" sz="2400" b="1" dirty="0" smtClean="0"/>
          </a:p>
          <a:p>
            <a:endParaRPr lang="en-US" sz="2400" b="1" dirty="0"/>
          </a:p>
          <a:p>
            <a:endParaRPr lang="en-US" dirty="0"/>
          </a:p>
          <a:p>
            <a:endParaRPr lang="en-US" dirty="0"/>
          </a:p>
          <a:p>
            <a:pPr marL="742950" lvl="1" indent="-285750">
              <a:buFont typeface="Arial" pitchFamily="34" charset="0"/>
              <a:buChar char="•"/>
            </a:pPr>
            <a:r>
              <a:rPr lang="en-US" dirty="0"/>
              <a:t>Suppose we have recommended 3 movies to a user, say A, B, C in the given order, but the user only liked movie C. As the rank of movie C is 3, the reciprocal rank will be 1/3</a:t>
            </a:r>
          </a:p>
          <a:p>
            <a:pPr marL="742950" lvl="1" indent="-285750">
              <a:buFont typeface="Arial" pitchFamily="34" charset="0"/>
              <a:buChar char="•"/>
            </a:pPr>
            <a:r>
              <a:rPr lang="en-US" dirty="0"/>
              <a:t>Larger the mean reciprocal rank, better the recommendations</a:t>
            </a:r>
          </a:p>
          <a:p>
            <a:endParaRPr lang="en-US" sz="2400" b="1" dirty="0" smtClean="0"/>
          </a:p>
          <a:p>
            <a:endParaRPr lang="en-US" sz="2400" b="1" dirty="0" smtClean="0"/>
          </a:p>
        </p:txBody>
      </p:sp>
      <p:pic>
        <p:nvPicPr>
          <p:cNvPr id="348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3750809"/>
            <a:ext cx="2219325"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6229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2" name="Rectangle 1"/>
          <p:cNvSpPr/>
          <p:nvPr/>
        </p:nvSpPr>
        <p:spPr>
          <a:xfrm>
            <a:off x="1143000" y="838200"/>
            <a:ext cx="10363200" cy="5724644"/>
          </a:xfrm>
          <a:prstGeom prst="rect">
            <a:avLst/>
          </a:prstGeom>
        </p:spPr>
        <p:txBody>
          <a:bodyPr wrap="square">
            <a:spAutoFit/>
          </a:bodyPr>
          <a:lstStyle/>
          <a:p>
            <a:r>
              <a:rPr lang="en-US" sz="2400" b="1" dirty="0">
                <a:solidFill>
                  <a:schemeClr val="accent3">
                    <a:lumMod val="60000"/>
                    <a:lumOff val="40000"/>
                  </a:schemeClr>
                </a:solidFill>
              </a:rPr>
              <a:t>Evaluation metrics for recommendation </a:t>
            </a:r>
            <a:r>
              <a:rPr lang="en-US" sz="2400" b="1" dirty="0" smtClean="0">
                <a:solidFill>
                  <a:schemeClr val="accent3">
                    <a:lumMod val="60000"/>
                    <a:lumOff val="40000"/>
                  </a:schemeClr>
                </a:solidFill>
              </a:rPr>
              <a:t>engines</a:t>
            </a:r>
          </a:p>
          <a:p>
            <a:endParaRPr lang="en-US" sz="2400" b="1" dirty="0">
              <a:solidFill>
                <a:schemeClr val="accent3">
                  <a:lumMod val="60000"/>
                  <a:lumOff val="40000"/>
                </a:schemeClr>
              </a:solidFill>
            </a:endParaRPr>
          </a:p>
          <a:p>
            <a:pPr marL="0" lvl="1"/>
            <a:r>
              <a:rPr lang="en-US" sz="2400" b="1" dirty="0" smtClean="0"/>
              <a:t>5</a:t>
            </a:r>
            <a:r>
              <a:rPr lang="en-US" sz="2400" b="1" dirty="0"/>
              <a:t>. MAP at k (Mean Average Precision at cutoff k</a:t>
            </a:r>
            <a:r>
              <a:rPr lang="en-US" sz="2400" b="1" dirty="0" smtClean="0"/>
              <a:t>): </a:t>
            </a:r>
            <a:r>
              <a:rPr lang="en-US" sz="2400" dirty="0"/>
              <a:t>Precision at cutoff k is the precision calculated by considering only the subset of your recommendations from rank 1 through k</a:t>
            </a:r>
          </a:p>
          <a:p>
            <a:pPr marL="0" lvl="1"/>
            <a:endParaRPr lang="en-US" sz="2400" b="1" dirty="0" smtClean="0"/>
          </a:p>
          <a:p>
            <a:endParaRPr lang="en-US" sz="2400" b="1" dirty="0" smtClean="0"/>
          </a:p>
          <a:p>
            <a:endParaRPr lang="en-US" sz="2400" b="1" dirty="0"/>
          </a:p>
          <a:p>
            <a:endParaRPr lang="en-US" dirty="0"/>
          </a:p>
          <a:p>
            <a:endParaRPr lang="en-US" dirty="0"/>
          </a:p>
          <a:p>
            <a:pPr marL="742950" lvl="1" indent="-285750">
              <a:buFont typeface="Arial" pitchFamily="34" charset="0"/>
              <a:buChar char="•"/>
            </a:pPr>
            <a:r>
              <a:rPr lang="en-US" dirty="0" smtClean="0"/>
              <a:t>Suppose </a:t>
            </a:r>
            <a:r>
              <a:rPr lang="en-US" dirty="0"/>
              <a:t>we have made three recommendations [0, 1, 1]. Here 0 means the recommendation is not correct while 1 means that the recommendation is correct</a:t>
            </a:r>
            <a:r>
              <a:rPr lang="en-US" dirty="0" smtClean="0"/>
              <a:t>.</a:t>
            </a:r>
          </a:p>
          <a:p>
            <a:pPr marL="742950" lvl="1" indent="-285750">
              <a:buFont typeface="Arial" pitchFamily="34" charset="0"/>
              <a:buChar char="•"/>
            </a:pPr>
            <a:r>
              <a:rPr lang="en-US" dirty="0" smtClean="0"/>
              <a:t>Then </a:t>
            </a:r>
            <a:r>
              <a:rPr lang="en-US" dirty="0"/>
              <a:t>the precision at k will be [0, 1/2, 2/3], and the average precision will be (1/3)*(0+1/2+2/3) = 0.38</a:t>
            </a:r>
          </a:p>
          <a:p>
            <a:pPr marL="742950" lvl="1" indent="-285750">
              <a:buFont typeface="Arial" pitchFamily="34" charset="0"/>
              <a:buChar char="•"/>
            </a:pPr>
            <a:r>
              <a:rPr lang="en-US" dirty="0"/>
              <a:t>Larger the mean average precision, more correct will be the recommendations</a:t>
            </a:r>
          </a:p>
          <a:p>
            <a:pPr lvl="1"/>
            <a:endParaRPr lang="en-US" sz="2400" b="1" dirty="0" smtClean="0"/>
          </a:p>
          <a:p>
            <a:endParaRPr lang="en-US" sz="2400" b="1" dirty="0" smtClean="0"/>
          </a:p>
        </p:txBody>
      </p:sp>
      <p:pic>
        <p:nvPicPr>
          <p:cNvPr id="348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2952977"/>
            <a:ext cx="3819525" cy="113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17974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2" name="Rectangle 1"/>
          <p:cNvSpPr/>
          <p:nvPr/>
        </p:nvSpPr>
        <p:spPr>
          <a:xfrm>
            <a:off x="1143000" y="838200"/>
            <a:ext cx="10363200" cy="4524315"/>
          </a:xfrm>
          <a:prstGeom prst="rect">
            <a:avLst/>
          </a:prstGeom>
        </p:spPr>
        <p:txBody>
          <a:bodyPr wrap="square">
            <a:spAutoFit/>
          </a:bodyPr>
          <a:lstStyle/>
          <a:p>
            <a:r>
              <a:rPr lang="en-US" sz="2400" b="1" dirty="0">
                <a:solidFill>
                  <a:schemeClr val="accent3">
                    <a:lumMod val="60000"/>
                    <a:lumOff val="40000"/>
                  </a:schemeClr>
                </a:solidFill>
              </a:rPr>
              <a:t>Evaluation metrics for recommendation </a:t>
            </a:r>
            <a:r>
              <a:rPr lang="en-US" sz="2400" b="1" dirty="0" smtClean="0">
                <a:solidFill>
                  <a:schemeClr val="accent3">
                    <a:lumMod val="60000"/>
                    <a:lumOff val="40000"/>
                  </a:schemeClr>
                </a:solidFill>
              </a:rPr>
              <a:t>engines</a:t>
            </a:r>
          </a:p>
          <a:p>
            <a:endParaRPr lang="en-US" sz="2400" b="1" dirty="0">
              <a:solidFill>
                <a:schemeClr val="accent3">
                  <a:lumMod val="60000"/>
                  <a:lumOff val="40000"/>
                </a:schemeClr>
              </a:solidFill>
            </a:endParaRPr>
          </a:p>
          <a:p>
            <a:pPr marL="0" lvl="1"/>
            <a:r>
              <a:rPr lang="en-US" sz="2400" b="1" dirty="0"/>
              <a:t>6. NDCG (Normalized Discounted Cumulative Gain</a:t>
            </a:r>
            <a:r>
              <a:rPr lang="en-US" sz="2400" b="1" dirty="0" smtClean="0"/>
              <a:t>):</a:t>
            </a:r>
          </a:p>
          <a:p>
            <a:endParaRPr lang="en-US" sz="2400" b="1" dirty="0" smtClean="0"/>
          </a:p>
          <a:p>
            <a:endParaRPr lang="en-US" dirty="0"/>
          </a:p>
          <a:p>
            <a:pPr marL="285750" indent="-285750">
              <a:buFont typeface="Arial" pitchFamily="34" charset="0"/>
              <a:buChar char="•"/>
            </a:pPr>
            <a:r>
              <a:rPr lang="en-US" dirty="0"/>
              <a:t>The main difference between MAP and NDCG is that MAP assumes that an item is either of interest (or not), while NDCG gives the relevance score</a:t>
            </a:r>
          </a:p>
          <a:p>
            <a:pPr marL="285750" indent="-285750">
              <a:buFont typeface="Arial" pitchFamily="34" charset="0"/>
              <a:buChar char="•"/>
            </a:pPr>
            <a:r>
              <a:rPr lang="en-US" dirty="0"/>
              <a:t>Let us understand it with an example: suppose out of 10 movies – A to J, we can recommend the first five movies, i.e. A, B, C, D and E while we must not recommend the other 5 movies, i.e., F, G, H, I and J. The recommendation was [A,B,C,D]. So the NDCG in this case will be 1 as the recommended products are relevant for the user</a:t>
            </a:r>
          </a:p>
          <a:p>
            <a:pPr marL="285750" indent="-285750">
              <a:buFont typeface="Arial" pitchFamily="34" charset="0"/>
              <a:buChar char="•"/>
            </a:pPr>
            <a:r>
              <a:rPr lang="en-US" dirty="0"/>
              <a:t>Higher the NDCG value, better the recommendations</a:t>
            </a:r>
          </a:p>
          <a:p>
            <a:pPr lvl="1"/>
            <a:endParaRPr lang="en-US" sz="2400" b="1" dirty="0" smtClean="0"/>
          </a:p>
          <a:p>
            <a:endParaRPr lang="en-US" sz="2400" b="1" dirty="0" smtClean="0"/>
          </a:p>
        </p:txBody>
      </p:sp>
    </p:spTree>
    <p:extLst>
      <p:ext uri="{BB962C8B-B14F-4D97-AF65-F5344CB8AC3E}">
        <p14:creationId xmlns:p14="http://schemas.microsoft.com/office/powerpoint/2010/main" val="25829589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TextBox 5"/>
          <p:cNvSpPr txBox="1"/>
          <p:nvPr/>
        </p:nvSpPr>
        <p:spPr>
          <a:xfrm>
            <a:off x="1219200" y="457200"/>
            <a:ext cx="8763000" cy="3108543"/>
          </a:xfrm>
          <a:prstGeom prst="rect">
            <a:avLst/>
          </a:prstGeom>
          <a:noFill/>
        </p:spPr>
        <p:txBody>
          <a:bodyPr wrap="square" rtlCol="0">
            <a:spAutoFit/>
          </a:bodyPr>
          <a:lstStyle/>
          <a:p>
            <a:r>
              <a:rPr lang="en-US" sz="2400" b="1" dirty="0"/>
              <a:t>Association Rules </a:t>
            </a:r>
            <a:r>
              <a:rPr lang="en-US" sz="2400" b="1" dirty="0" smtClean="0"/>
              <a:t>Learning</a:t>
            </a:r>
          </a:p>
          <a:p>
            <a:endParaRPr lang="en-US" sz="2400" b="1" dirty="0"/>
          </a:p>
          <a:p>
            <a:endParaRPr lang="en-US" sz="2400" b="1" dirty="0"/>
          </a:p>
          <a:p>
            <a:r>
              <a:rPr lang="en-US" sz="2000" dirty="0"/>
              <a:t>Association Rules Learning is used for recommending user complementary product. It helps in associating one product with another product. It tries to answer which products are associated with one another. It is mostly used in e-commerce as user’s tend to buy a product paired with the main product </a:t>
            </a:r>
            <a:r>
              <a:rPr lang="en-US" sz="2000" dirty="0" err="1"/>
              <a:t>i.e</a:t>
            </a:r>
            <a:r>
              <a:rPr lang="en-US" sz="2000" dirty="0"/>
              <a:t> complements it</a:t>
            </a:r>
          </a:p>
          <a:p>
            <a:endParaRPr lang="en-US" sz="2400" dirty="0"/>
          </a:p>
        </p:txBody>
      </p:sp>
    </p:spTree>
    <p:extLst>
      <p:ext uri="{BB962C8B-B14F-4D97-AF65-F5344CB8AC3E}">
        <p14:creationId xmlns:p14="http://schemas.microsoft.com/office/powerpoint/2010/main" val="904846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95400" y="685800"/>
            <a:ext cx="9677400" cy="3477875"/>
          </a:xfrm>
          <a:prstGeom prst="rect">
            <a:avLst/>
          </a:prstGeom>
          <a:noFill/>
        </p:spPr>
        <p:txBody>
          <a:bodyPr wrap="square" rtlCol="0">
            <a:spAutoFit/>
          </a:bodyPr>
          <a:lstStyle/>
          <a:p>
            <a:r>
              <a:rPr lang="en-US" sz="3600" b="1" dirty="0" err="1"/>
              <a:t>IMDb</a:t>
            </a:r>
            <a:endParaRPr lang="en-US" sz="3600" b="1" dirty="0"/>
          </a:p>
          <a:p>
            <a:r>
              <a:rPr lang="en-US" sz="2400" dirty="0"/>
              <a:t>When we rate some TV show or movies on </a:t>
            </a:r>
            <a:r>
              <a:rPr lang="en-US" sz="2400" dirty="0" err="1"/>
              <a:t>IMDb</a:t>
            </a:r>
            <a:r>
              <a:rPr lang="en-US" sz="2400" dirty="0"/>
              <a:t>. </a:t>
            </a:r>
            <a:r>
              <a:rPr lang="en-US" sz="2400" dirty="0" err="1"/>
              <a:t>IMDb</a:t>
            </a:r>
            <a:r>
              <a:rPr lang="en-US" sz="2400" dirty="0"/>
              <a:t> recommends based on the important details of the show </a:t>
            </a:r>
            <a:r>
              <a:rPr lang="en-US" sz="2400" dirty="0" err="1"/>
              <a:t>i.e</a:t>
            </a:r>
            <a:r>
              <a:rPr lang="en-US" sz="2400" dirty="0"/>
              <a:t> cast, genre, sub-genre, plot, summary</a:t>
            </a:r>
            <a:r>
              <a:rPr lang="en-US" sz="2400" dirty="0" smtClean="0"/>
              <a:t>.</a:t>
            </a:r>
          </a:p>
          <a:p>
            <a:endParaRPr lang="en-US" sz="2400" dirty="0"/>
          </a:p>
          <a:p>
            <a:endParaRPr lang="en-US" sz="2400" dirty="0"/>
          </a:p>
          <a:p>
            <a:endParaRPr lang="en-US" sz="3600" dirty="0" smtClean="0"/>
          </a:p>
          <a:p>
            <a:endParaRPr lang="en-US" sz="2800" dirty="0"/>
          </a:p>
        </p:txBody>
      </p:sp>
      <p:sp>
        <p:nvSpPr>
          <p:cNvPr id="5"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4100" name="Picture 4" descr="Image result for imdb recommend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2482512"/>
            <a:ext cx="4724400" cy="39425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95400" y="685800"/>
            <a:ext cx="9906000" cy="1754326"/>
          </a:xfrm>
          <a:prstGeom prst="rect">
            <a:avLst/>
          </a:prstGeom>
          <a:noFill/>
        </p:spPr>
        <p:txBody>
          <a:bodyPr wrap="square" rtlCol="0">
            <a:spAutoFit/>
          </a:bodyPr>
          <a:lstStyle/>
          <a:p>
            <a:r>
              <a:rPr lang="en-US" sz="3600" b="1" dirty="0"/>
              <a:t>Facebook</a:t>
            </a:r>
          </a:p>
          <a:p>
            <a:r>
              <a:rPr lang="en-US" dirty="0"/>
              <a:t>Facebook, </a:t>
            </a:r>
            <a:r>
              <a:rPr lang="en-US" dirty="0" err="1"/>
              <a:t>Instagram</a:t>
            </a:r>
            <a:r>
              <a:rPr lang="en-US" dirty="0"/>
              <a:t> uses a recommender system on a </a:t>
            </a:r>
            <a:r>
              <a:rPr lang="en-US" dirty="0" smtClean="0"/>
              <a:t>wider scale </a:t>
            </a:r>
            <a:r>
              <a:rPr lang="en-US" dirty="0"/>
              <a:t>for suggesting news feeds and friends</a:t>
            </a:r>
            <a:r>
              <a:rPr lang="en-US" dirty="0" smtClean="0"/>
              <a:t>.</a:t>
            </a:r>
          </a:p>
          <a:p>
            <a:r>
              <a:rPr lang="en-US" dirty="0"/>
              <a:t>Often in the News Feed section user is bombarded with articles similar to each other based on your likes and pages you follow. It creates an unconscious bias among the user.</a:t>
            </a:r>
          </a:p>
        </p:txBody>
      </p:sp>
      <p:sp>
        <p:nvSpPr>
          <p:cNvPr id="7"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2666999"/>
            <a:ext cx="5715000" cy="3152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95400" y="685800"/>
            <a:ext cx="10287000" cy="2185214"/>
          </a:xfrm>
          <a:prstGeom prst="rect">
            <a:avLst/>
          </a:prstGeom>
          <a:noFill/>
        </p:spPr>
        <p:txBody>
          <a:bodyPr wrap="square" rtlCol="0">
            <a:spAutoFit/>
          </a:bodyPr>
          <a:lstStyle/>
          <a:p>
            <a:r>
              <a:rPr lang="en-US" sz="3600" b="1" dirty="0"/>
              <a:t>Google</a:t>
            </a:r>
          </a:p>
          <a:p>
            <a:r>
              <a:rPr lang="en-US" sz="2000" dirty="0"/>
              <a:t>Whenever we search anything on </a:t>
            </a:r>
            <a:r>
              <a:rPr lang="en-US" sz="2000" dirty="0" smtClean="0"/>
              <a:t>Google </a:t>
            </a:r>
            <a:r>
              <a:rPr lang="en-US" sz="2000" dirty="0"/>
              <a:t>when logged in. Google registers it in history and recommends us products based on previous searches. Not surprisingly </a:t>
            </a:r>
            <a:r>
              <a:rPr lang="en-US" sz="2000" dirty="0" err="1" smtClean="0"/>
              <a:t>google’s</a:t>
            </a:r>
            <a:r>
              <a:rPr lang="en-US" sz="2000" dirty="0" smtClean="0"/>
              <a:t> </a:t>
            </a:r>
            <a:r>
              <a:rPr lang="en-US" sz="2000" dirty="0"/>
              <a:t>more than 90% revenue is generated through advertising. Relevant searches also take into account the location at times which has concerns about privacy and Google is often targeted.</a:t>
            </a:r>
          </a:p>
        </p:txBody>
      </p:sp>
      <p:sp>
        <p:nvSpPr>
          <p:cNvPr id="5"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6146" name="Picture 2" descr="https://cdn-images-1.medium.com/max/800/1*FrkTA5sG40x3xlnIXyjhO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3124200"/>
            <a:ext cx="7620000" cy="23336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95400" y="457200"/>
            <a:ext cx="10287000" cy="5632311"/>
          </a:xfrm>
          <a:prstGeom prst="rect">
            <a:avLst/>
          </a:prstGeom>
          <a:noFill/>
        </p:spPr>
        <p:txBody>
          <a:bodyPr wrap="square" rtlCol="0">
            <a:spAutoFit/>
          </a:bodyPr>
          <a:lstStyle/>
          <a:p>
            <a:r>
              <a:rPr lang="en-US" sz="2400" b="1" dirty="0" smtClean="0"/>
              <a:t>Relationships</a:t>
            </a:r>
          </a:p>
          <a:p>
            <a:endParaRPr lang="en-US" sz="2400" b="1" i="1" dirty="0"/>
          </a:p>
          <a:p>
            <a:r>
              <a:rPr lang="en-US" sz="2000" b="1" i="1" dirty="0"/>
              <a:t>User-Product Relationship</a:t>
            </a:r>
          </a:p>
          <a:p>
            <a:r>
              <a:rPr lang="en-US" dirty="0"/>
              <a:t>Some users have an affinity or preference towards specific products that they need.</a:t>
            </a:r>
          </a:p>
          <a:p>
            <a:r>
              <a:rPr lang="en-US" dirty="0" err="1"/>
              <a:t>Eg</a:t>
            </a:r>
            <a:r>
              <a:rPr lang="en-US" dirty="0"/>
              <a:t>: A cricket player has a preference for cricket related items thus the e-commerce website will build a user product relation of player-&gt;cricket</a:t>
            </a:r>
            <a:r>
              <a:rPr lang="en-US" dirty="0" smtClean="0"/>
              <a:t>.</a:t>
            </a:r>
          </a:p>
          <a:p>
            <a:endParaRPr lang="en-US" dirty="0"/>
          </a:p>
          <a:p>
            <a:r>
              <a:rPr lang="en-US" sz="2000" b="1" i="1" dirty="0"/>
              <a:t>Product-Product Relationship</a:t>
            </a:r>
          </a:p>
          <a:p>
            <a:r>
              <a:rPr lang="en-US" dirty="0"/>
              <a:t>When we look within products, some products are similar in nature. Looks or description wise they have similarity between each other.</a:t>
            </a:r>
          </a:p>
          <a:p>
            <a:r>
              <a:rPr lang="en-US" dirty="0" err="1"/>
              <a:t>eg</a:t>
            </a:r>
            <a:r>
              <a:rPr lang="en-US" dirty="0"/>
              <a:t>: Books of the same genre, Music from the same genre, Dishes from the same cuisine, News Articles from a particular event</a:t>
            </a:r>
            <a:r>
              <a:rPr lang="en-US" dirty="0" smtClean="0"/>
              <a:t>.</a:t>
            </a:r>
          </a:p>
          <a:p>
            <a:endParaRPr lang="en-US" dirty="0"/>
          </a:p>
          <a:p>
            <a:r>
              <a:rPr lang="en-US" sz="2000" b="1" i="1" dirty="0"/>
              <a:t>User-User Relationship</a:t>
            </a:r>
          </a:p>
          <a:p>
            <a:r>
              <a:rPr lang="en-US" dirty="0"/>
              <a:t>Some customers have similar taste with respect to a particular product or service.</a:t>
            </a:r>
          </a:p>
          <a:p>
            <a:r>
              <a:rPr lang="en-US" dirty="0" err="1"/>
              <a:t>eg</a:t>
            </a:r>
            <a:r>
              <a:rPr lang="en-US" dirty="0"/>
              <a:t>: Mutual Friends, Similar Backgrounds, Similar Age</a:t>
            </a:r>
          </a:p>
          <a:p>
            <a:r>
              <a:rPr lang="en-US" dirty="0"/>
              <a:t>These relationships can provide systems with tremendous insight as well as an understanding of customers. The insight understood can be monetized as relevant suggestions often lead to purchase.</a:t>
            </a:r>
          </a:p>
        </p:txBody>
      </p:sp>
      <p:sp>
        <p:nvSpPr>
          <p:cNvPr id="6"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90600" y="838200"/>
            <a:ext cx="10134600" cy="4647426"/>
          </a:xfrm>
          <a:prstGeom prst="rect">
            <a:avLst/>
          </a:prstGeom>
          <a:noFill/>
        </p:spPr>
        <p:txBody>
          <a:bodyPr wrap="square" rtlCol="0">
            <a:spAutoFit/>
          </a:bodyPr>
          <a:lstStyle/>
          <a:p>
            <a:r>
              <a:rPr lang="en-US" sz="2800" b="1" dirty="0" smtClean="0"/>
              <a:t>Data</a:t>
            </a:r>
          </a:p>
          <a:p>
            <a:endParaRPr lang="en-US" sz="2800" b="1" i="1" dirty="0"/>
          </a:p>
          <a:p>
            <a:r>
              <a:rPr lang="en-US" sz="2000" b="1" i="1" dirty="0"/>
              <a:t>User </a:t>
            </a:r>
            <a:r>
              <a:rPr lang="en-US" sz="2000" b="1" i="1" dirty="0" smtClean="0"/>
              <a:t>Behavior </a:t>
            </a:r>
            <a:r>
              <a:rPr lang="en-US" sz="2000" b="1" i="1" dirty="0"/>
              <a:t>Data</a:t>
            </a:r>
          </a:p>
          <a:p>
            <a:r>
              <a:rPr lang="en-US" sz="2000" dirty="0"/>
              <a:t>Useful information about the engagement of the user on the product. It can be collected from rating, clicks, purchase history</a:t>
            </a:r>
            <a:r>
              <a:rPr lang="en-US" sz="2000" dirty="0" smtClean="0"/>
              <a:t>.</a:t>
            </a:r>
          </a:p>
          <a:p>
            <a:endParaRPr lang="en-US" sz="2000" dirty="0"/>
          </a:p>
          <a:p>
            <a:r>
              <a:rPr lang="en-US" sz="2000" b="1" i="1" dirty="0"/>
              <a:t>User Demographic Data</a:t>
            </a:r>
          </a:p>
          <a:p>
            <a:r>
              <a:rPr lang="en-US" sz="2000" dirty="0"/>
              <a:t>User information related to the user’s personal information such as age, education, income, location</a:t>
            </a:r>
            <a:r>
              <a:rPr lang="en-US" sz="2000" dirty="0" smtClean="0"/>
              <a:t>.</a:t>
            </a:r>
          </a:p>
          <a:p>
            <a:endParaRPr lang="en-US" sz="2000" dirty="0"/>
          </a:p>
          <a:p>
            <a:r>
              <a:rPr lang="en-US" sz="2000" b="1" i="1" dirty="0"/>
              <a:t>Product Attribute Data</a:t>
            </a:r>
          </a:p>
          <a:p>
            <a:r>
              <a:rPr lang="en-US" sz="2000" dirty="0"/>
              <a:t>Information related to product’s attribute such as genre in case of books, cast in case of movies, cuisine in case of food.</a:t>
            </a:r>
          </a:p>
          <a:p>
            <a:endParaRPr lang="en-US" sz="2000" i="1" dirty="0" smtClean="0"/>
          </a:p>
        </p:txBody>
      </p:sp>
      <p:sp>
        <p:nvSpPr>
          <p:cNvPr id="5" name="Rectangle 5"/>
          <p:cNvSpPr>
            <a:spLocks noChangeArrowheads="1"/>
          </p:cNvSpPr>
          <p:nvPr/>
        </p:nvSpPr>
        <p:spPr bwMode="auto">
          <a:xfrm>
            <a:off x="152400" y="6553201"/>
            <a:ext cx="120396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extLst>
      <p:ext uri="{BB962C8B-B14F-4D97-AF65-F5344CB8AC3E}">
        <p14:creationId xmlns:p14="http://schemas.microsoft.com/office/powerpoint/2010/main" val="7391456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105097</TotalTime>
  <Words>2952</Words>
  <Application>Microsoft Office PowerPoint</Application>
  <PresentationFormat>Custom</PresentationFormat>
  <Paragraphs>356</Paragraphs>
  <Slides>48</Slides>
  <Notes>48</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Tableau</dc:title>
  <dc:creator>Gaurav Goel</dc:creator>
  <cp:lastModifiedBy>DELL</cp:lastModifiedBy>
  <cp:revision>998</cp:revision>
  <dcterms:created xsi:type="dcterms:W3CDTF">2014-12-15T07:56:09Z</dcterms:created>
  <dcterms:modified xsi:type="dcterms:W3CDTF">2019-04-06T02:41:59Z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15</vt:i4>
  </property>
</Properties>
</file>